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24"/>
  </p:notesMasterIdLst>
  <p:sldIdLst>
    <p:sldId id="256" r:id="rId2"/>
    <p:sldId id="258" r:id="rId3"/>
    <p:sldId id="261" r:id="rId4"/>
    <p:sldId id="271" r:id="rId5"/>
    <p:sldId id="272" r:id="rId6"/>
    <p:sldId id="265" r:id="rId7"/>
    <p:sldId id="277" r:id="rId8"/>
    <p:sldId id="269" r:id="rId9"/>
    <p:sldId id="262" r:id="rId10"/>
    <p:sldId id="275" r:id="rId11"/>
    <p:sldId id="274" r:id="rId12"/>
    <p:sldId id="266" r:id="rId13"/>
    <p:sldId id="270" r:id="rId14"/>
    <p:sldId id="264" r:id="rId15"/>
    <p:sldId id="276" r:id="rId16"/>
    <p:sldId id="263" r:id="rId17"/>
    <p:sldId id="279" r:id="rId18"/>
    <p:sldId id="268" r:id="rId19"/>
    <p:sldId id="267" r:id="rId20"/>
    <p:sldId id="259" r:id="rId21"/>
    <p:sldId id="260" r:id="rId22"/>
    <p:sldId id="278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89048" autoAdjust="0"/>
  </p:normalViewPr>
  <p:slideViewPr>
    <p:cSldViewPr snapToGrid="0">
      <p:cViewPr>
        <p:scale>
          <a:sx n="71" d="100"/>
          <a:sy n="71" d="100"/>
        </p:scale>
        <p:origin x="282" y="-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02C658-F2EB-4FA6-8A47-508CF87014A5}" type="datetimeFigureOut">
              <a:rPr lang="ru-RU" smtClean="0"/>
              <a:t>27.02.2015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67C64B-A128-4A5A-BC21-3D94CAA0C8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038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lang="en-US" b="1" dirty="0" smtClean="0"/>
              <a:t>S—Specific</a:t>
            </a:r>
            <a:endParaRPr lang="ru-RU" dirty="0" smtClean="0"/>
          </a:p>
          <a:p>
            <a:pPr fontAlgn="base"/>
            <a:r>
              <a:rPr lang="ru-RU" dirty="0" smtClean="0"/>
              <a:t>Да, цели проекта должны быть точными, понятно и кратко сформулированными в Уставе проекта. Например, провести собрание ваших клиентов, на которое придут 80% или более ваших постоянных клиентов, при этом затраты на собрание должны быть не более 1,000,000 рублей. Будьте конкретными, когда формулируете свои цели.</a:t>
            </a:r>
          </a:p>
          <a:p>
            <a:pPr fontAlgn="base"/>
            <a:r>
              <a:rPr lang="en-US" b="1" dirty="0" smtClean="0"/>
              <a:t>M—Measurable</a:t>
            </a:r>
            <a:endParaRPr lang="ru-RU" dirty="0" smtClean="0"/>
          </a:p>
          <a:p>
            <a:pPr fontAlgn="base"/>
            <a:r>
              <a:rPr lang="ru-RU" dirty="0" smtClean="0"/>
              <a:t>Цели проекта должны быть измеримые. Вам нужно количественно выразить те результаты и параметры, которые вы ожидаете получить на выходе: объёмы продаж, рейтинг удовлетворенности, возврат прибыли на инвестиции и т.д...</a:t>
            </a:r>
          </a:p>
          <a:p>
            <a:pPr fontAlgn="base"/>
            <a:r>
              <a:rPr lang="en-US" b="1" dirty="0" smtClean="0"/>
              <a:t>A—Achievable</a:t>
            </a:r>
            <a:endParaRPr lang="ru-RU" dirty="0" smtClean="0"/>
          </a:p>
          <a:p>
            <a:pPr fontAlgn="base"/>
            <a:r>
              <a:rPr lang="ru-RU" dirty="0" smtClean="0"/>
              <a:t>Хотя личные цели нужно заведомо ставить завышенные, для проектов лучше всего ставить достижимые цели. Сложные цели могут мотивировать людей, но, если ваша команда решит, что цель недостижима, то это </a:t>
            </a:r>
            <a:r>
              <a:rPr lang="ru-RU" dirty="0" err="1" smtClean="0"/>
              <a:t>демотивирует</a:t>
            </a:r>
            <a:r>
              <a:rPr lang="ru-RU" dirty="0" smtClean="0"/>
              <a:t> людей.</a:t>
            </a:r>
          </a:p>
          <a:p>
            <a:pPr fontAlgn="base"/>
            <a:r>
              <a:rPr lang="en-US" b="1" dirty="0" smtClean="0"/>
              <a:t>R—Realistic</a:t>
            </a:r>
            <a:endParaRPr lang="ru-RU" dirty="0" smtClean="0"/>
          </a:p>
          <a:p>
            <a:pPr fontAlgn="base"/>
            <a:r>
              <a:rPr lang="ru-RU" dirty="0" smtClean="0"/>
              <a:t>Проекты уникальны по своей сути и на выходе проекта мы получаем реальные осязаемые продукты и услуги. Ограничения проекта (ресурсы, время, качество) помогут вам сформулировать реалистичные цели и реалистичные требования на основе данных ограничений. Реалистичные цели определяют, ЧТО вы можете сделать при имеющихся ресурсах.</a:t>
            </a:r>
          </a:p>
          <a:p>
            <a:pPr fontAlgn="base"/>
            <a:r>
              <a:rPr lang="en-US" b="1" dirty="0" smtClean="0"/>
              <a:t>T—Time bound</a:t>
            </a:r>
            <a:endParaRPr lang="ru-RU" dirty="0" smtClean="0"/>
          </a:p>
          <a:p>
            <a:pPr fontAlgn="base"/>
            <a:r>
              <a:rPr lang="ru-RU" dirty="0" smtClean="0"/>
              <a:t>Проекты выполняются в определенные временные рамки с заданными датами начала и окончания. Временные рамки задают срок достижения цели. Например, новый продукт должен быть доступен на полках магазинов до конца года.</a:t>
            </a:r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7C64B-A128-4A5A-BC21-3D94CAA0C8C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14210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67C64B-A128-4A5A-BC21-3D94CAA0C8C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1675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1463" y="2284412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1463" y="4857843"/>
            <a:ext cx="9144000" cy="128854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D67B7-E3C8-4E08-811C-A1406A780B04}" type="datetime1">
              <a:rPr lang="ru-RU" smtClean="0"/>
              <a:t>27.02.2015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47267" y="408403"/>
            <a:ext cx="5496196" cy="29264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45257" y="0"/>
            <a:ext cx="3924300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387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F3399F-CFAB-4B67-B09E-75D16DA3BF54}" type="datetime1">
              <a:rPr lang="ru-RU" smtClean="0"/>
              <a:t>27.02.2015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471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B26DB5-B836-45A6-925D-C68805014637}" type="datetime1">
              <a:rPr lang="ru-RU" smtClean="0"/>
              <a:t>27.02.2015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381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0"/>
            <a:ext cx="3245224" cy="12909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8529" y="766482"/>
            <a:ext cx="10345271" cy="92420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B1E2-220C-46B2-B89F-88A4CDB8205C}" type="datetime1">
              <a:rPr lang="ru-RU" smtClean="0"/>
              <a:t>27.02.2015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5443" y="86315"/>
            <a:ext cx="2574338" cy="39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15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28538-66F8-42ED-8479-F78CD2094761}" type="datetime1">
              <a:rPr lang="ru-RU" smtClean="0"/>
              <a:t>27.02.2015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0446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E8F97-005D-49A6-BBD2-8A4EFAA0D132}" type="datetime1">
              <a:rPr lang="ru-RU" smtClean="0"/>
              <a:t>27.02.2015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078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2EF5B-0B79-42BA-A9AD-E535C0379C94}" type="datetime1">
              <a:rPr lang="ru-RU" smtClean="0"/>
              <a:t>27.02.2015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82016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A4EC2-2D0A-4A9F-A31E-AD08F0D8984C}" type="datetime1">
              <a:rPr lang="ru-RU" smtClean="0"/>
              <a:t>27.02.2015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043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B4502E-2E8D-4AB9-ADB7-A8F6A36B5964}" type="datetime1">
              <a:rPr lang="ru-RU" smtClean="0"/>
              <a:t>27.02.2015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6254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303EC-F6D0-4F69-9922-51B7D15D2A23}" type="datetime1">
              <a:rPr lang="ru-RU" smtClean="0"/>
              <a:t>27.02.2015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095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16E9-D0D9-483C-AA1F-37045947F4C3}" type="datetime1">
              <a:rPr lang="ru-RU" smtClean="0"/>
              <a:t>27.02.2015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1125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0BE39-C69A-4222-99FE-832434153C92}" type="datetime1">
              <a:rPr lang="ru-RU" smtClean="0"/>
              <a:t>27.02.2015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599" y="6356350"/>
            <a:ext cx="44743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dirty="0" smtClean="0"/>
              <a:t>Управление проектами исследования и разработки // #</a:t>
            </a:r>
            <a:r>
              <a:rPr lang="ru-RU" dirty="0" err="1" smtClean="0"/>
              <a:t>RnDm</a:t>
            </a:r>
            <a:r>
              <a:rPr lang="ru-RU" dirty="0" smtClean="0"/>
              <a:t> Качалин Алексей // @</a:t>
            </a:r>
            <a:r>
              <a:rPr lang="ru-RU" dirty="0" err="1" smtClean="0"/>
              <a:t>kchln</a:t>
            </a:r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B2643-A8C4-4D27-A6B7-37831186BD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7042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goo.gl/forms/3TY6xoQcLN" TargetMode="External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gif"/><Relationship Id="rId12" Type="http://schemas.openxmlformats.org/officeDocument/2006/relationships/image" Target="../media/image19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gif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m250.com/index.php/2-uncategorised/4-pmbok-mind-map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goo.gl/forms/Gk0ZtQwMUl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hyperlink" Target="http://citforum.ru/SE/project/arkhipenkov_lectures/" TargetMode="External"/><Relationship Id="rId7" Type="http://schemas.openxmlformats.org/officeDocument/2006/relationships/image" Target="../media/image6.jpeg"/><Relationship Id="rId2" Type="http://schemas.openxmlformats.org/officeDocument/2006/relationships/hyperlink" Target="http://goo.gl/forms/S2Ha34qyg6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://goo.gl/forms/Gk0ZtQwMUl" TargetMode="External"/><Relationship Id="rId4" Type="http://schemas.openxmlformats.org/officeDocument/2006/relationships/hyperlink" Target="http://goo.gl/forms/3TY6xoQcLN" TargetMode="External"/><Relationship Id="rId9" Type="http://schemas.openxmlformats.org/officeDocument/2006/relationships/hyperlink" Target="http://habrahabr.ru/company/stratoplan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goo.gl/forms/S2Ha34qyg6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F%D1%80%D0%BE%D0%B5%D0%BA%D1%82#cite_note-1" TargetMode="External"/><Relationship Id="rId2" Type="http://schemas.openxmlformats.org/officeDocument/2006/relationships/hyperlink" Target="https://ru.wikipedia.org/wiki/%D0%9B%D0%B0%D1%82%D0%B8%D0%BD%D1%81%D0%BA%D0%B8%D0%B9_%D1%8F%D0%B7%D1%8B%D0%BA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ru-RU" dirty="0" smtClean="0"/>
              <a:t>Управление проектами исследования и разработки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smtClean="0"/>
              <a:t>Лекция </a:t>
            </a:r>
            <a:r>
              <a:rPr lang="en-US" dirty="0" smtClean="0"/>
              <a:t>#</a:t>
            </a:r>
            <a:r>
              <a:rPr lang="ru-RU" dirty="0" smtClean="0"/>
              <a:t>1. Обзор курса</a:t>
            </a:r>
            <a:endParaRPr lang="ru-RU" dirty="0"/>
          </a:p>
        </p:txBody>
      </p:sp>
      <p:pic>
        <p:nvPicPr>
          <p:cNvPr id="6146" name="Picture 2" descr="https://lh5.googleusercontent.com/YNr0bTErgR2nRHJ_CEyblWI1oetCXVwFkH-dzonphpnJR79s6qVn2mjfvQnwrQiqpBXrlNFMW3tQZY1oF0ZCsMD-4NvQTWTyg_StPuwCeSho_T3ypqAHRIcstonBWgzEzNhaHZ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5463" y="718390"/>
            <a:ext cx="1143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2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называют исследованием?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458" y="1612828"/>
            <a:ext cx="6248400" cy="435133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/>
              <a:t>Научные исследования</a:t>
            </a:r>
          </a:p>
          <a:p>
            <a:r>
              <a:rPr lang="ru-RU" dirty="0" smtClean="0"/>
              <a:t>Фундаментальные, прикладные </a:t>
            </a:r>
          </a:p>
          <a:p>
            <a:r>
              <a:rPr lang="ru-RU" dirty="0" err="1" smtClean="0"/>
              <a:t>Монодисциплинарные</a:t>
            </a:r>
            <a:r>
              <a:rPr lang="ru-RU" dirty="0" smtClean="0"/>
              <a:t>, междисциплинарные, комплексные</a:t>
            </a:r>
          </a:p>
          <a:p>
            <a:r>
              <a:rPr lang="ru-RU" dirty="0" smtClean="0"/>
              <a:t>Поисковое, разведывательное</a:t>
            </a:r>
          </a:p>
          <a:p>
            <a:r>
              <a:rPr lang="ru-RU" dirty="0" smtClean="0"/>
              <a:t>Описательное (классификация) </a:t>
            </a:r>
          </a:p>
          <a:p>
            <a:r>
              <a:rPr lang="ru-RU" dirty="0" smtClean="0"/>
              <a:t>Аналитическое (факторное) – установление характеристик и взаимосвязей</a:t>
            </a:r>
          </a:p>
          <a:p>
            <a:r>
              <a:rPr lang="ru-RU" dirty="0" smtClean="0"/>
              <a:t>Критическое (выбор более корректной гипотезы</a:t>
            </a:r>
          </a:p>
          <a:p>
            <a:r>
              <a:rPr lang="ru-RU" dirty="0" smtClean="0"/>
              <a:t>Уточняющее (определение границ применимости теории)</a:t>
            </a:r>
          </a:p>
          <a:p>
            <a:r>
              <a:rPr lang="ru-RU" dirty="0" smtClean="0"/>
              <a:t>По повторяемости</a:t>
            </a:r>
          </a:p>
          <a:p>
            <a:pPr lvl="1"/>
            <a:r>
              <a:rPr lang="ru-RU" dirty="0" smtClean="0"/>
              <a:t>Точечное, повторное</a:t>
            </a:r>
          </a:p>
          <a:p>
            <a:pPr lvl="1"/>
            <a:r>
              <a:rPr lang="ru-RU" dirty="0" smtClean="0"/>
              <a:t>Трендовое исследование</a:t>
            </a:r>
          </a:p>
          <a:p>
            <a:pPr lvl="1"/>
            <a:r>
              <a:rPr lang="ru-RU" dirty="0" smtClean="0"/>
              <a:t>Панельные исследования </a:t>
            </a:r>
          </a:p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76D0C-5682-4621-923E-A45A1E8A2A4C}" type="datetime1">
              <a:rPr lang="ru-RU" smtClean="0"/>
              <a:t>27.02.2015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10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418295" y="1579620"/>
            <a:ext cx="6096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В «индустрии» – по специализации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Патентные исследования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Технологические исследования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 smtClean="0"/>
              <a:t>Выбор ПО, аппаратной платформы</a:t>
            </a:r>
            <a:endParaRPr lang="ru-RU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 smtClean="0"/>
              <a:t>Анализ системы, оценка свойств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 smtClean="0"/>
              <a:t>Макетирование, </a:t>
            </a:r>
            <a:r>
              <a:rPr lang="ru-RU" dirty="0" err="1" smtClean="0"/>
              <a:t>стендирование</a:t>
            </a:r>
            <a:endParaRPr lang="ru-RU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Маркетинговые исследования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 smtClean="0"/>
              <a:t>Рыночное исследование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ru-RU" dirty="0" smtClean="0"/>
              <a:t>Исследование </a:t>
            </a:r>
            <a:r>
              <a:rPr lang="en-US" dirty="0" smtClean="0"/>
              <a:t>PR</a:t>
            </a:r>
            <a:r>
              <a:rPr lang="ru-RU" dirty="0" smtClean="0"/>
              <a:t>-эффекта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46326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Процесс и процедуры научного исследования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5704268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Исследовательские задачи</a:t>
            </a:r>
          </a:p>
          <a:p>
            <a:pPr lvl="1"/>
            <a:r>
              <a:rPr lang="ru-RU" sz="2000" dirty="0" smtClean="0"/>
              <a:t>Наблюдение и формирование представления о теме</a:t>
            </a:r>
          </a:p>
          <a:p>
            <a:pPr lvl="1"/>
            <a:r>
              <a:rPr lang="ru-RU" sz="2000" dirty="0" smtClean="0"/>
              <a:t>Выработка гипотезы</a:t>
            </a:r>
          </a:p>
          <a:p>
            <a:pPr lvl="1"/>
            <a:r>
              <a:rPr lang="ru-RU" sz="2000" dirty="0" smtClean="0"/>
              <a:t>Концептуальное определение</a:t>
            </a:r>
          </a:p>
          <a:p>
            <a:pPr lvl="1"/>
            <a:r>
              <a:rPr lang="ru-RU" sz="2000" dirty="0" err="1" smtClean="0"/>
              <a:t>Операциональное</a:t>
            </a:r>
            <a:r>
              <a:rPr lang="ru-RU" sz="2000" dirty="0" smtClean="0"/>
              <a:t> (рабочее) определение</a:t>
            </a:r>
          </a:p>
          <a:p>
            <a:pPr lvl="1"/>
            <a:r>
              <a:rPr lang="ru-RU" sz="2000" dirty="0" smtClean="0"/>
              <a:t>Анализ данных</a:t>
            </a:r>
          </a:p>
          <a:p>
            <a:pPr lvl="1"/>
            <a:r>
              <a:rPr lang="ru-RU" sz="2000" dirty="0" smtClean="0"/>
              <a:t>Интерпретация данных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6348211" y="1825625"/>
            <a:ext cx="5704268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Процесс исследования</a:t>
            </a:r>
          </a:p>
          <a:p>
            <a:r>
              <a:rPr lang="ru-RU" dirty="0" smtClean="0"/>
              <a:t>Наблюдение/Изучение</a:t>
            </a:r>
          </a:p>
          <a:p>
            <a:r>
              <a:rPr lang="ru-RU" dirty="0" smtClean="0"/>
              <a:t>Вопрос, феномен</a:t>
            </a:r>
          </a:p>
          <a:p>
            <a:pPr lvl="1"/>
            <a:r>
              <a:rPr lang="ru-RU" dirty="0" smtClean="0"/>
              <a:t>Почему …?</a:t>
            </a:r>
          </a:p>
          <a:p>
            <a:pPr lvl="1"/>
            <a:r>
              <a:rPr lang="ru-RU" dirty="0" smtClean="0"/>
              <a:t>Как …?</a:t>
            </a:r>
          </a:p>
          <a:p>
            <a:r>
              <a:rPr lang="ru-RU" dirty="0" smtClean="0"/>
              <a:t>Гипотеза</a:t>
            </a:r>
          </a:p>
          <a:p>
            <a:pPr lvl="1"/>
            <a:r>
              <a:rPr lang="ru-RU" dirty="0" err="1" smtClean="0"/>
              <a:t>Фальсифицируемость</a:t>
            </a:r>
            <a:r>
              <a:rPr lang="ru-RU" dirty="0" smtClean="0"/>
              <a:t> (</a:t>
            </a:r>
            <a:r>
              <a:rPr lang="ru-RU" dirty="0" err="1" smtClean="0"/>
              <a:t>крит.Поппера</a:t>
            </a:r>
            <a:r>
              <a:rPr lang="ru-RU" dirty="0" smtClean="0"/>
              <a:t>)</a:t>
            </a:r>
          </a:p>
          <a:p>
            <a:r>
              <a:rPr lang="ru-RU" dirty="0" smtClean="0"/>
              <a:t>Теория, предсказание поведения</a:t>
            </a:r>
          </a:p>
          <a:p>
            <a:pPr lvl="1"/>
            <a:r>
              <a:rPr lang="ru-RU" dirty="0" smtClean="0"/>
              <a:t>Если … (верна гипотеза) то … (будет наблюдаться следующее)</a:t>
            </a:r>
          </a:p>
          <a:p>
            <a:r>
              <a:rPr lang="ru-RU" dirty="0" smtClean="0"/>
              <a:t>Проверка, тестирование (эксперимент)</a:t>
            </a:r>
          </a:p>
          <a:p>
            <a:pPr lvl="1"/>
            <a:r>
              <a:rPr lang="ru-RU" dirty="0" smtClean="0"/>
              <a:t>Наблюдение (непосредственное, опосредованное)</a:t>
            </a:r>
          </a:p>
          <a:p>
            <a:pPr lvl="1"/>
            <a:r>
              <a:rPr lang="ru-RU" dirty="0" smtClean="0"/>
              <a:t>Измерение</a:t>
            </a:r>
          </a:p>
          <a:p>
            <a:r>
              <a:rPr lang="ru-RU" dirty="0" smtClean="0"/>
              <a:t>Анализ</a:t>
            </a:r>
          </a:p>
          <a:p>
            <a:pPr lvl="1"/>
            <a:r>
              <a:rPr lang="ru-RU" dirty="0" smtClean="0"/>
              <a:t>Гипотеза подтвердилась?</a:t>
            </a:r>
          </a:p>
          <a:p>
            <a:pPr lvl="1"/>
            <a:r>
              <a:rPr lang="ru-RU" dirty="0" smtClean="0"/>
              <a:t>Что дальше?</a:t>
            </a:r>
          </a:p>
          <a:p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9B4DE8-92A3-47E4-B23B-28480152E9DB}" type="datetime1">
              <a:rPr lang="ru-RU" smtClean="0"/>
              <a:t>27.02.2015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11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46798" y="4509691"/>
            <a:ext cx="5543313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i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Научно-исследовательская работа </a:t>
            </a:r>
            <a:r>
              <a:rPr lang="ru-RU" sz="1600" i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(</a:t>
            </a:r>
            <a:r>
              <a:rPr lang="ru-RU" sz="1600" i="1" dirty="0" err="1" smtClean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аббр</a:t>
            </a:r>
            <a:r>
              <a:rPr lang="ru-RU" sz="1600" i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. — НИР) </a:t>
            </a:r>
            <a:r>
              <a:rPr lang="ru-RU" sz="1400" i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— работа научного характера, связанная с научным поиском, проведением исследований, экспериментами в целях расширения имеющихся и получения новых знаний, проверки научных гипотез, установления закономерностей, проявляющихся в природе и в обществе, научных обобщений, научного обоснования проектов</a:t>
            </a:r>
          </a:p>
          <a:p>
            <a:pPr algn="r"/>
            <a:r>
              <a:rPr lang="ru-RU" sz="1400" i="1" dirty="0" smtClean="0">
                <a:solidFill>
                  <a:srgbClr val="7030A0"/>
                </a:solidFill>
              </a:rPr>
              <a:t>ГОСТ</a:t>
            </a:r>
            <a:endParaRPr lang="ru-RU" sz="1400" i="1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6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Как сформулировать цель исследования?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SMART</a:t>
            </a:r>
          </a:p>
          <a:p>
            <a:pPr lvl="1"/>
            <a:r>
              <a:rPr lang="ru-RU" dirty="0" smtClean="0"/>
              <a:t>Конкретность</a:t>
            </a:r>
          </a:p>
          <a:p>
            <a:pPr lvl="1"/>
            <a:r>
              <a:rPr lang="ru-RU" dirty="0" smtClean="0"/>
              <a:t>Измеримость</a:t>
            </a:r>
          </a:p>
          <a:p>
            <a:pPr lvl="1"/>
            <a:r>
              <a:rPr lang="ru-RU" dirty="0" smtClean="0"/>
              <a:t>Достижимость</a:t>
            </a:r>
          </a:p>
          <a:p>
            <a:pPr lvl="1"/>
            <a:r>
              <a:rPr lang="ru-RU" dirty="0" smtClean="0"/>
              <a:t>Релевантность</a:t>
            </a:r>
          </a:p>
          <a:p>
            <a:pPr lvl="1"/>
            <a:r>
              <a:rPr lang="ru-RU" dirty="0" smtClean="0"/>
              <a:t>Привязка ко времени</a:t>
            </a:r>
            <a:endParaRPr lang="en-US" dirty="0" smtClean="0"/>
          </a:p>
          <a:p>
            <a:r>
              <a:rPr lang="ru-RU" dirty="0" smtClean="0"/>
              <a:t>5</a:t>
            </a:r>
            <a:r>
              <a:rPr lang="en-US" dirty="0"/>
              <a:t> </a:t>
            </a:r>
            <a:r>
              <a:rPr lang="en-US" dirty="0" smtClean="0"/>
              <a:t>“W”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60648D-EADC-4D32-9452-823C6BAF46A2}" type="datetime1">
              <a:rPr lang="ru-RU" smtClean="0"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12</a:t>
            </a:fld>
            <a:endParaRPr lang="ru-RU"/>
          </a:p>
        </p:txBody>
      </p:sp>
      <p:pic>
        <p:nvPicPr>
          <p:cNvPr id="8194" name="Picture 2" descr="http://simonlovelock.com/wp-content/uploads/2013/07/SMART-Goal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8175" y="1764365"/>
            <a:ext cx="7743825" cy="4629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thumbs.dreamstime.com/t/%D0%BA-%D1%8E%D1%87-43114026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041" y="4852201"/>
            <a:ext cx="1284294" cy="1712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221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upload.wikimedia.org/wikipedia/commons/thumb/a/a8/PDCA_Process.png/1024px-PDCA_Proces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729" y="2450186"/>
            <a:ext cx="6297393" cy="3726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Пробуем: </a:t>
            </a:r>
            <a:r>
              <a:rPr lang="en-US" dirty="0" smtClean="0"/>
              <a:t> </a:t>
            </a:r>
            <a:r>
              <a:rPr lang="ru-RU" sz="3600" dirty="0" smtClean="0"/>
              <a:t>Цикл </a:t>
            </a:r>
            <a:r>
              <a:rPr lang="ru-RU" sz="3600" dirty="0" err="1" smtClean="0"/>
              <a:t>Деминга</a:t>
            </a:r>
            <a:r>
              <a:rPr lang="ru-RU" sz="3600" dirty="0" smtClean="0"/>
              <a:t>. </a:t>
            </a:r>
            <a:r>
              <a:rPr lang="en-US" sz="3600" dirty="0" smtClean="0"/>
              <a:t>Plan</a:t>
            </a:r>
            <a:r>
              <a:rPr lang="ru-RU" sz="3600" dirty="0" smtClean="0"/>
              <a:t>-</a:t>
            </a:r>
            <a:r>
              <a:rPr lang="en-US" sz="3600" dirty="0" smtClean="0"/>
              <a:t>Do-Check-Act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1825625"/>
            <a:ext cx="5401236" cy="4351338"/>
          </a:xfrm>
        </p:spPr>
        <p:txBody>
          <a:bodyPr>
            <a:normAutofit/>
          </a:bodyPr>
          <a:lstStyle/>
          <a:p>
            <a:r>
              <a:rPr lang="ru-RU" dirty="0" smtClean="0"/>
              <a:t>МиниПроект1 </a:t>
            </a:r>
            <a:br>
              <a:rPr lang="ru-RU" dirty="0" smtClean="0"/>
            </a:br>
            <a:r>
              <a:rPr lang="ru-RU" sz="3200" i="1" dirty="0" smtClean="0">
                <a:solidFill>
                  <a:srgbClr val="00B050"/>
                </a:solidFill>
              </a:rPr>
              <a:t>«Улучшение %процесса%  работы над %проектом%» </a:t>
            </a:r>
            <a:r>
              <a:rPr lang="ru-RU" sz="2000" dirty="0" smtClean="0"/>
              <a:t>(курсовой, диссертации, хобби-проектом)</a:t>
            </a:r>
          </a:p>
          <a:p>
            <a:pPr lvl="1"/>
            <a:r>
              <a:rPr lang="ru-RU" dirty="0" smtClean="0"/>
              <a:t>Зафиксируйте цель улучшения</a:t>
            </a:r>
          </a:p>
          <a:p>
            <a:pPr lvl="2"/>
            <a:r>
              <a:rPr lang="en-US" dirty="0" smtClean="0"/>
              <a:t>SMART!</a:t>
            </a:r>
            <a:endParaRPr lang="ru-RU" dirty="0" smtClean="0"/>
          </a:p>
          <a:p>
            <a:pPr lvl="1"/>
            <a:r>
              <a:rPr lang="ru-RU" dirty="0" smtClean="0"/>
              <a:t>Попробуйте</a:t>
            </a:r>
          </a:p>
          <a:p>
            <a:pPr lvl="1"/>
            <a:r>
              <a:rPr lang="ru-RU" dirty="0" smtClean="0"/>
              <a:t>Помогло?</a:t>
            </a:r>
          </a:p>
          <a:p>
            <a:pPr lvl="1"/>
            <a:r>
              <a:rPr lang="ru-RU" dirty="0" smtClean="0"/>
              <a:t>Введите как правило</a:t>
            </a:r>
          </a:p>
          <a:p>
            <a:r>
              <a:rPr lang="ru-RU" dirty="0" smtClean="0"/>
              <a:t>Оцените затраты на проект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75F11-A6B0-4A55-993C-529116D61ED8}" type="datetime1">
              <a:rPr lang="ru-RU" smtClean="0"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13</a:t>
            </a:fld>
            <a:endParaRPr lang="ru-RU"/>
          </a:p>
        </p:txBody>
      </p:sp>
      <p:pic>
        <p:nvPicPr>
          <p:cNvPr id="8" name="Picture 4" descr="http://thumbs.dreamstime.com/t/%D0%BA-%D1%8E%D1%87-43114026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17608">
            <a:off x="-192717" y="3532940"/>
            <a:ext cx="1284294" cy="1712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521147" y="5985472"/>
            <a:ext cx="70952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Отчет о работе можно отослать здесь: </a:t>
            </a:r>
            <a:r>
              <a:rPr lang="en-US" dirty="0" smtClean="0">
                <a:hlinkClick r:id="rId5"/>
              </a:rPr>
              <a:t>http://goo.gl/forms/3TY6xoQcLN</a:t>
            </a:r>
            <a:endParaRPr lang="ru-RU" dirty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267165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Ктож</a:t>
            </a:r>
            <a:r>
              <a:rPr lang="ru-RU" dirty="0" smtClean="0"/>
              <a:t> программист?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ru-RU" sz="6000" dirty="0" smtClean="0">
                <a:latin typeface="Comic Sans MS" panose="030F0702030302020204" pitchFamily="66" charset="0"/>
              </a:rPr>
              <a:t>Поговорим о «</a:t>
            </a:r>
            <a:r>
              <a:rPr lang="ru-RU" sz="9600" dirty="0" smtClean="0">
                <a:latin typeface="Comic Sans MS" panose="030F0702030302020204" pitchFamily="66" charset="0"/>
              </a:rPr>
              <a:t>разработке</a:t>
            </a:r>
            <a:r>
              <a:rPr lang="ru-RU" sz="6000" dirty="0" smtClean="0">
                <a:latin typeface="Comic Sans MS" panose="030F0702030302020204" pitchFamily="66" charset="0"/>
              </a:rPr>
              <a:t>»</a:t>
            </a:r>
            <a:endParaRPr lang="ru-RU" sz="6000" dirty="0">
              <a:latin typeface="Comic Sans MS" panose="030F0702030302020204" pitchFamily="66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EF477-9CBF-49C2-B6F5-6BCC8FEBC0C6}" type="datetime1">
              <a:rPr lang="ru-RU" smtClean="0"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52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Дополнительные факторы разработки в промышленности/НИР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Постановка задачи</a:t>
            </a:r>
          </a:p>
          <a:p>
            <a:pPr lvl="1"/>
            <a:r>
              <a:rPr lang="ru-RU" dirty="0" smtClean="0"/>
              <a:t>Полностью не известна и противоречива</a:t>
            </a:r>
          </a:p>
          <a:p>
            <a:pPr lvl="1"/>
            <a:r>
              <a:rPr lang="ru-RU" dirty="0" smtClean="0"/>
              <a:t>Меняется в ходе проекта</a:t>
            </a:r>
          </a:p>
          <a:p>
            <a:pPr lvl="2"/>
            <a:r>
              <a:rPr lang="ru-RU" dirty="0" smtClean="0"/>
              <a:t>Изменение глобального контекста</a:t>
            </a:r>
          </a:p>
          <a:p>
            <a:pPr lvl="3"/>
            <a:r>
              <a:rPr lang="ru-RU" dirty="0" smtClean="0"/>
              <a:t>Самсунг: продуктовые планы на 6 месяцев</a:t>
            </a:r>
          </a:p>
          <a:p>
            <a:pPr lvl="3"/>
            <a:r>
              <a:rPr lang="ru-RU" dirty="0" smtClean="0"/>
              <a:t>Тойота: стратегия развития на 120 лет</a:t>
            </a:r>
          </a:p>
          <a:p>
            <a:r>
              <a:rPr lang="ru-RU" dirty="0" smtClean="0"/>
              <a:t>Редко «с нуля» - задел по теме</a:t>
            </a:r>
          </a:p>
          <a:p>
            <a:pPr lvl="1"/>
            <a:r>
              <a:rPr lang="ru-RU" dirty="0" smtClean="0"/>
              <a:t>Адаптировать </a:t>
            </a:r>
            <a:r>
              <a:rPr lang="en-US" dirty="0" err="1" smtClean="0"/>
              <a:t>opensource</a:t>
            </a:r>
            <a:r>
              <a:rPr lang="en-US" dirty="0" smtClean="0"/>
              <a:t>,</a:t>
            </a:r>
            <a:r>
              <a:rPr lang="ru-RU" dirty="0" smtClean="0"/>
              <a:t> использовать </a:t>
            </a:r>
            <a:r>
              <a:rPr lang="ru-RU" dirty="0" err="1" smtClean="0"/>
              <a:t>фреймворк</a:t>
            </a:r>
            <a:endParaRPr lang="ru-RU" dirty="0" smtClean="0"/>
          </a:p>
          <a:p>
            <a:pPr lvl="1"/>
            <a:r>
              <a:rPr lang="ru-RU" dirty="0" smtClean="0"/>
              <a:t>Свой программный продукт</a:t>
            </a:r>
          </a:p>
          <a:p>
            <a:pPr lvl="2"/>
            <a:r>
              <a:rPr lang="ru-RU" dirty="0" smtClean="0"/>
              <a:t>Например: основной код – 1995 год, известных проблем 970, важных - 150</a:t>
            </a:r>
          </a:p>
          <a:p>
            <a:r>
              <a:rPr lang="ru-RU" dirty="0" smtClean="0"/>
              <a:t>Параллельно ведущиеся активности</a:t>
            </a:r>
          </a:p>
          <a:p>
            <a:pPr lvl="1"/>
            <a:r>
              <a:rPr lang="ru-RU" dirty="0" smtClean="0"/>
              <a:t>Конфликты ресурсов (отвлечение на другие проекты)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7BBFA-6C72-4D2D-8EEE-4CCCF6302646}" type="datetime1">
              <a:rPr lang="ru-RU" smtClean="0"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665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8" name="Picture 16" descr="http://knowscrum.com/wp-content/uploads/2010/08/Scrum_life_cycle1.jpg"/>
          <p:cNvPicPr>
            <a:picLocks noChangeAspect="1" noChangeArrowheads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1193" y="1045529"/>
            <a:ext cx="2961112" cy="1512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Отраслевые методики управления </a:t>
            </a:r>
            <a:br>
              <a:rPr lang="ru-RU" dirty="0" smtClean="0"/>
            </a:br>
            <a:r>
              <a:rPr lang="ru-RU" dirty="0" smtClean="0"/>
              <a:t>разработки ПО</a:t>
            </a:r>
            <a:endParaRPr lang="ru-RU" dirty="0"/>
          </a:p>
        </p:txBody>
      </p:sp>
      <p:pic>
        <p:nvPicPr>
          <p:cNvPr id="3078" name="Picture 6" descr="http://upload.wikimedia.org/wikipedia/commons/thumb/b/bb/Systems_Development_Life_Cycle.jpg/720px-Systems_Development_Life_Cycle.jpg"/>
          <p:cNvPicPr>
            <a:picLocks noChangeAspect="1" noChangeArrowheads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821" y="4084122"/>
            <a:ext cx="4068695" cy="2548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51528" y="5409685"/>
            <a:ext cx="29621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1960г.</a:t>
            </a:r>
            <a:endParaRPr lang="ru-RU" sz="54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082" name="Picture 10" descr="http://www.winlims.info/images/f/f8/V-Model-Development.JPG"/>
          <p:cNvPicPr>
            <a:picLocks noChangeAspect="1" noChangeArrowheads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3674" y="4958795"/>
            <a:ext cx="1017486" cy="799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www.tabernae.com/images/inner/proccess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2532" y="2220078"/>
            <a:ext cx="1643972" cy="1334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upload.wikimedia.org/wikipedia/commons/thumb/e/ec/Spiral_model_(Boehm,_1988).svg/333px-Spiral_model_(Boehm,_1988).svg.png"/>
          <p:cNvPicPr>
            <a:picLocks noChangeAspect="1" noChangeArrowheads="1"/>
          </p:cNvPicPr>
          <p:nvPr/>
        </p:nvPicPr>
        <p:blipFill>
          <a:blip r:embed="rId6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445" y="2553957"/>
            <a:ext cx="2129891" cy="1778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http://www.coleyconsulting.co.uk/images/waterfall-model.gif"/>
          <p:cNvPicPr>
            <a:picLocks noChangeAspect="1" noChangeArrowheads="1"/>
          </p:cNvPicPr>
          <p:nvPr/>
        </p:nvPicPr>
        <p:blipFill>
          <a:blip r:embed="rId7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6106" y="4638341"/>
            <a:ext cx="2368684" cy="200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http://www.extremeprogramming.org/map/images/iteration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9595" y="1690688"/>
            <a:ext cx="3166190" cy="1487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https://olemortenamundsen.files.wordpress.com/2010/03/kanban_illustration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1915" y="735286"/>
            <a:ext cx="2554589" cy="127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https://teamkudos.files.wordpress.com/2010/03/rad1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7679" y="2711843"/>
            <a:ext cx="2425711" cy="11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487002" y="2716875"/>
            <a:ext cx="20243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Extreme programming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531852" y="1972643"/>
            <a:ext cx="2024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SCRUM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233155" y="1787977"/>
            <a:ext cx="2024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KANBAN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361997" y="3250697"/>
            <a:ext cx="2024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AGILE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13668" y="3707714"/>
            <a:ext cx="2024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Iteration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492470" y="3325313"/>
            <a:ext cx="19998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Fast Prototyping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460448" y="6488668"/>
            <a:ext cx="2024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Waterfall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016290" y="5804301"/>
            <a:ext cx="20243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V-Model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098" name="Picture 26" descr="http://www.darwinbiler.com/wp-content/uploads/2014/03/tdd.gi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9978" y="5039896"/>
            <a:ext cx="888657" cy="92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9695488" y="4116566"/>
            <a:ext cx="24965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И другие</a:t>
            </a:r>
          </a:p>
          <a:p>
            <a:r>
              <a:rPr lang="ru-RU" u="sng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Организованные </a:t>
            </a:r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процессы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100" name="Picture 28" descr="https://www.prince2.com/sites/default/files/prince2-process-model.gi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9480" y="5887090"/>
            <a:ext cx="1585508" cy="8918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9A27D-E6AA-4F52-93C3-6C42F107ACAD}" type="datetime1">
              <a:rPr lang="ru-RU" smtClean="0"/>
              <a:t>27.02.2015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02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Разработка ПО: общая модель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B1E2-220C-46B2-B89F-88A4CDB8205C}" type="datetime1">
              <a:rPr lang="ru-RU" smtClean="0"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17</a:t>
            </a:fld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>
            <a:off x="2196352" y="5951117"/>
            <a:ext cx="9157448" cy="0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Скругленный прямоугольник 8"/>
          <p:cNvSpPr/>
          <p:nvPr/>
        </p:nvSpPr>
        <p:spPr>
          <a:xfrm>
            <a:off x="147918" y="2102454"/>
            <a:ext cx="2061882" cy="389965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Проектирование</a:t>
            </a:r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7918" y="1657273"/>
            <a:ext cx="2061882" cy="389965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Требования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34470" y="2548517"/>
            <a:ext cx="2061882" cy="389965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Дизайн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34470" y="2994262"/>
            <a:ext cx="2061882" cy="389965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Разработка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134470" y="3456916"/>
            <a:ext cx="2061882" cy="389965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Тестирование</a:t>
            </a:r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147918" y="4372435"/>
            <a:ext cx="2061882" cy="389965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Выпуск</a:t>
            </a:r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47918" y="4911912"/>
            <a:ext cx="2061882" cy="389965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Эксплуатация</a:t>
            </a:r>
            <a:endParaRPr lang="ru-RU" dirty="0"/>
          </a:p>
        </p:txBody>
      </p:sp>
      <p:sp>
        <p:nvSpPr>
          <p:cNvPr id="17" name="Объект 2"/>
          <p:cNvSpPr>
            <a:spLocks noGrp="1"/>
          </p:cNvSpPr>
          <p:nvPr>
            <p:ph idx="1"/>
          </p:nvPr>
        </p:nvSpPr>
        <p:spPr>
          <a:xfrm>
            <a:off x="7589570" y="1916051"/>
            <a:ext cx="4495799" cy="435133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Модели могут быть различные</a:t>
            </a:r>
          </a:p>
          <a:p>
            <a:pPr lvl="1"/>
            <a:r>
              <a:rPr lang="ru-RU" sz="2000" dirty="0" smtClean="0"/>
              <a:t>Даже в рамках одной организации</a:t>
            </a:r>
          </a:p>
          <a:p>
            <a:r>
              <a:rPr lang="ru-RU" sz="2400" dirty="0" smtClean="0"/>
              <a:t>Важно понимать принцип управления</a:t>
            </a:r>
          </a:p>
          <a:p>
            <a:pPr lvl="1"/>
            <a:r>
              <a:rPr lang="ru-RU" sz="2000" dirty="0" smtClean="0"/>
              <a:t>Взаимосвязи и последовательность </a:t>
            </a:r>
          </a:p>
          <a:p>
            <a:r>
              <a:rPr lang="ru-RU" sz="2400" dirty="0" smtClean="0"/>
              <a:t>Что включено/исключено из рассмотрения</a:t>
            </a:r>
            <a:endParaRPr lang="ru-RU" sz="24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134470" y="3909781"/>
            <a:ext cx="2061882" cy="389965"/>
          </a:xfrm>
          <a:prstGeom prst="roundRect">
            <a:avLst/>
          </a:prstGeom>
        </p:spPr>
        <p:style>
          <a:lnRef idx="1">
            <a:schemeClr val="accent4"/>
          </a:lnRef>
          <a:fillRef idx="1002">
            <a:schemeClr val="dk2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Сертификация</a:t>
            </a:r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147918" y="5374566"/>
            <a:ext cx="2061882" cy="409302"/>
          </a:xfrm>
          <a:prstGeom prst="roundRect">
            <a:avLst/>
          </a:prstGeom>
        </p:spPr>
        <p:style>
          <a:lnRef idx="1">
            <a:schemeClr val="accent4"/>
          </a:lnRef>
          <a:fillRef idx="1002">
            <a:schemeClr val="dk2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Вывод из эксплуатации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236432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Совместим всё перечисленное: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ru-RU" sz="6000" dirty="0" smtClean="0">
                <a:latin typeface="Comic Sans MS" panose="030F0702030302020204" pitchFamily="66" charset="0"/>
              </a:rPr>
              <a:t>Давайте </a:t>
            </a:r>
            <a:r>
              <a:rPr lang="ru-RU" sz="6000" dirty="0" err="1" smtClean="0">
                <a:latin typeface="Comic Sans MS" panose="030F0702030302020204" pitchFamily="66" charset="0"/>
              </a:rPr>
              <a:t>поуправляем</a:t>
            </a:r>
            <a:r>
              <a:rPr lang="ru-RU" sz="6000" dirty="0" smtClean="0">
                <a:latin typeface="Comic Sans MS" panose="030F0702030302020204" pitchFamily="66" charset="0"/>
              </a:rPr>
              <a:t> </a:t>
            </a:r>
            <a:r>
              <a:rPr lang="en-US" sz="9600" dirty="0" err="1" smtClean="0">
                <a:latin typeface="Comic Sans MS" panose="030F0702030302020204" pitchFamily="66" charset="0"/>
              </a:rPr>
              <a:t>RnD</a:t>
            </a:r>
            <a:r>
              <a:rPr lang="en-US" sz="9600" dirty="0" smtClean="0">
                <a:latin typeface="Comic Sans MS" panose="030F0702030302020204" pitchFamily="66" charset="0"/>
              </a:rPr>
              <a:t> </a:t>
            </a:r>
            <a:r>
              <a:rPr lang="ru-RU" sz="9600" dirty="0" smtClean="0">
                <a:latin typeface="Comic Sans MS" panose="030F0702030302020204" pitchFamily="66" charset="0"/>
              </a:rPr>
              <a:t>проектом</a:t>
            </a:r>
            <a:r>
              <a:rPr lang="ru-RU" sz="6000" dirty="0" smtClean="0">
                <a:latin typeface="Comic Sans MS" panose="030F0702030302020204" pitchFamily="66" charset="0"/>
              </a:rPr>
              <a:t>…</a:t>
            </a:r>
            <a:endParaRPr lang="ru-RU" sz="6000" dirty="0">
              <a:latin typeface="Comic Sans MS" panose="030F0702030302020204" pitchFamily="66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BC5A96-1E61-4446-8518-C7E99901BC01}" type="datetime1">
              <a:rPr lang="ru-RU" smtClean="0"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26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Как мы будем планировать ваш </a:t>
            </a:r>
            <a:r>
              <a:rPr lang="en-US" dirty="0" err="1" smtClean="0"/>
              <a:t>RnD</a:t>
            </a:r>
            <a:r>
              <a:rPr lang="ru-RU" dirty="0" smtClean="0"/>
              <a:t>-проект?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7616" y="1730653"/>
            <a:ext cx="4285129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u="sng" dirty="0" smtClean="0">
                <a:solidFill>
                  <a:srgbClr val="C00000"/>
                </a:solidFill>
              </a:rPr>
              <a:t>Группы процессов</a:t>
            </a:r>
          </a:p>
          <a:p>
            <a:pPr marL="0" indent="0">
              <a:buNone/>
            </a:pPr>
            <a:endParaRPr lang="ru-RU" sz="2400" u="sng" dirty="0" smtClean="0">
              <a:solidFill>
                <a:srgbClr val="C0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Инициация проекта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Планирование проекта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Выполнение проекта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Мониторинг и контроль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400" dirty="0" smtClean="0"/>
              <a:t>Завершение проекта</a:t>
            </a:r>
            <a:endParaRPr lang="ru-RU" sz="2400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702745" y="1770618"/>
            <a:ext cx="5427372" cy="435133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u="sng" dirty="0" smtClean="0">
                <a:solidFill>
                  <a:srgbClr val="C00000"/>
                </a:solidFill>
              </a:rPr>
              <a:t>Области знания</a:t>
            </a:r>
          </a:p>
          <a:p>
            <a:endParaRPr lang="ru-RU" dirty="0" smtClean="0"/>
          </a:p>
          <a:p>
            <a:r>
              <a:rPr lang="ru-RU" sz="3100" dirty="0" smtClean="0">
                <a:solidFill>
                  <a:schemeClr val="bg1">
                    <a:lumMod val="50000"/>
                  </a:schemeClr>
                </a:solidFill>
              </a:rPr>
              <a:t>Интеграция </a:t>
            </a:r>
            <a:r>
              <a:rPr lang="en-US" sz="31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ru-RU" sz="3100" dirty="0" smtClean="0">
                <a:solidFill>
                  <a:schemeClr val="bg1">
                    <a:lumMod val="50000"/>
                  </a:schemeClr>
                </a:solidFill>
              </a:rPr>
              <a:t>управления</a:t>
            </a:r>
            <a:r>
              <a:rPr lang="en-US" sz="31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ru-RU" sz="31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2600" dirty="0" smtClean="0">
                <a:solidFill>
                  <a:schemeClr val="bg1">
                    <a:lumMod val="50000"/>
                  </a:schemeClr>
                </a:solidFill>
              </a:rPr>
              <a:t>Поставки</a:t>
            </a:r>
            <a:endParaRPr lang="ru-RU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Цели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Сроки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Бюджет</a:t>
            </a:r>
          </a:p>
          <a:p>
            <a:r>
              <a:rPr lang="ru-RU" sz="3600" dirty="0" smtClean="0">
                <a:solidFill>
                  <a:srgbClr val="FF0000"/>
                </a:solidFill>
              </a:rPr>
              <a:t>Риски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srgbClr val="FF0000"/>
                </a:solidFill>
              </a:rPr>
              <a:t>Качество</a:t>
            </a:r>
          </a:p>
          <a:p>
            <a:r>
              <a:rPr lang="ru-RU" sz="3100" dirty="0" smtClean="0">
                <a:solidFill>
                  <a:srgbClr val="00B050"/>
                </a:solidFill>
              </a:rPr>
              <a:t>Заинтересованные лица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Коммуникации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Человеческие ресурсы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44A9D4-F71C-402D-886F-99379C23A0B9}" type="datetime1">
              <a:rPr lang="ru-RU" smtClean="0"/>
              <a:t>27.02.2015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19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94886" y="571265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err="1" smtClean="0">
                <a:hlinkClick r:id="rId2"/>
              </a:rPr>
              <a:t>MindMap</a:t>
            </a:r>
            <a:r>
              <a:rPr lang="en-US" dirty="0" smtClean="0">
                <a:hlinkClick r:id="rId2"/>
              </a:rPr>
              <a:t> PMI PMBOK </a:t>
            </a:r>
            <a:r>
              <a:rPr lang="ru-RU" dirty="0" smtClean="0">
                <a:hlinkClick r:id="rId2"/>
              </a:rPr>
              <a:t>5</a:t>
            </a:r>
            <a:r>
              <a:rPr lang="en-US" baseline="30000" dirty="0" err="1" smtClean="0">
                <a:hlinkClick r:id="rId2"/>
              </a:rPr>
              <a:t>th</a:t>
            </a:r>
            <a:r>
              <a:rPr lang="en-US" dirty="0" smtClean="0">
                <a:hlinkClick r:id="rId2"/>
              </a:rPr>
              <a:t> edition PM250</a:t>
            </a:r>
            <a:endParaRPr lang="ru-RU" dirty="0"/>
          </a:p>
        </p:txBody>
      </p:sp>
      <p:sp>
        <p:nvSpPr>
          <p:cNvPr id="9" name="Объект 2"/>
          <p:cNvSpPr txBox="1">
            <a:spLocks/>
          </p:cNvSpPr>
          <p:nvPr/>
        </p:nvSpPr>
        <p:spPr>
          <a:xfrm>
            <a:off x="9310604" y="1713941"/>
            <a:ext cx="264383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ru-RU" sz="2400" u="sng" dirty="0" smtClean="0">
                <a:solidFill>
                  <a:srgbClr val="C00000"/>
                </a:solidFill>
              </a:rPr>
              <a:t>Процедура в рамках домена</a:t>
            </a:r>
          </a:p>
          <a:p>
            <a:pPr>
              <a:buFont typeface="Courier New" panose="02070309020205020404" pitchFamily="49" charset="0"/>
              <a:buChar char="o"/>
            </a:pPr>
            <a:endParaRPr lang="ru-RU" sz="2400" u="sng" dirty="0" smtClean="0">
              <a:solidFill>
                <a:srgbClr val="C00000"/>
              </a:solidFill>
            </a:endParaRP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 smtClean="0"/>
              <a:t>Входы - </a:t>
            </a:r>
            <a:r>
              <a:rPr lang="ru-RU" sz="2000" dirty="0" smtClean="0"/>
              <a:t>что нужно чтобы начать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 smtClean="0"/>
              <a:t>Практики </a:t>
            </a:r>
            <a:r>
              <a:rPr lang="ru-RU" sz="1800" dirty="0" smtClean="0"/>
              <a:t>– как преобразовать «входы» в «выходы»</a:t>
            </a:r>
            <a:endParaRPr lang="ru-RU" dirty="0" smtClean="0"/>
          </a:p>
          <a:p>
            <a:pPr>
              <a:buFont typeface="Courier New" panose="02070309020205020404" pitchFamily="49" charset="0"/>
              <a:buChar char="o"/>
            </a:pPr>
            <a:r>
              <a:rPr lang="ru-RU" dirty="0" smtClean="0"/>
              <a:t>Выходы – </a:t>
            </a:r>
            <a:r>
              <a:rPr lang="ru-RU" sz="2000" dirty="0" smtClean="0"/>
              <a:t>что требуется получить</a:t>
            </a: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500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 чём мы будем говорить?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51870" y="2851243"/>
            <a:ext cx="7366742" cy="299822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Общая методология и отраслевая специфика. Область эффективного применения</a:t>
            </a:r>
          </a:p>
          <a:p>
            <a:r>
              <a:rPr lang="ru-RU" dirty="0" smtClean="0"/>
              <a:t>Проекты: виды, цели-задачи, целесообразность, примеры</a:t>
            </a:r>
          </a:p>
          <a:p>
            <a:r>
              <a:rPr lang="ru-RU" dirty="0" smtClean="0"/>
              <a:t>Теория и практика. Приёмы, упражнения</a:t>
            </a:r>
          </a:p>
          <a:p>
            <a:r>
              <a:rPr lang="ru-RU" dirty="0" smtClean="0"/>
              <a:t>Ошибки и заблуждения: не допустить, уметь выявить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5737E5-AC59-4164-8B9C-CCF887BE8F5B}" type="datetime1">
              <a:rPr lang="ru-RU" smtClean="0"/>
              <a:t>27.02.2015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2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354160" y="1947799"/>
            <a:ext cx="23182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проектами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99788" y="1947800"/>
            <a:ext cx="276146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«Управление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765333" y="1947798"/>
            <a:ext cx="29381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исследования</a:t>
            </a: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703510" y="1947798"/>
            <a:ext cx="302820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и разработки»</a:t>
            </a:r>
            <a:endParaRPr lang="ru-RU" sz="3600" dirty="0">
              <a:solidFill>
                <a:srgbClr val="002060"/>
              </a:solidFill>
            </a:endParaRPr>
          </a:p>
        </p:txBody>
      </p:sp>
      <p:pic>
        <p:nvPicPr>
          <p:cNvPr id="18" name="Picture 2" descr="http://youressence.info/templates/newway/images/kniga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0286" y="3105493"/>
            <a:ext cx="1933986" cy="93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thumbs.dreamstime.com/t/%D0%BA-%D1%8E%D1%87-43114026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0377" y="3966108"/>
            <a:ext cx="1647761" cy="2197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http://thumbs.dreamstime.com/t/%D0%BA-%D1%8E%D1%87-43114026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703510" y="3946064"/>
            <a:ext cx="1627538" cy="2165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2397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8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Расскажите о вашем </a:t>
            </a:r>
            <a:r>
              <a:rPr lang="ru-RU" dirty="0" err="1" smtClean="0"/>
              <a:t>МегаПроекте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47651" y="1862375"/>
            <a:ext cx="6013408" cy="3919860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Проект = неизвестность</a:t>
            </a:r>
          </a:p>
          <a:p>
            <a:r>
              <a:rPr lang="ru-RU" dirty="0" smtClean="0"/>
              <a:t>Исследования=неизвестность</a:t>
            </a:r>
          </a:p>
          <a:p>
            <a:r>
              <a:rPr lang="ru-RU" dirty="0" smtClean="0"/>
              <a:t>Разработка=неизвестность </a:t>
            </a:r>
          </a:p>
          <a:p>
            <a:pPr marL="0" indent="0">
              <a:buNone/>
            </a:pPr>
            <a:r>
              <a:rPr lang="en-US" dirty="0" err="1" smtClean="0"/>
              <a:t>RnD</a:t>
            </a:r>
            <a:r>
              <a:rPr lang="en-US" dirty="0" smtClean="0"/>
              <a:t> </a:t>
            </a:r>
            <a:r>
              <a:rPr lang="ru-RU" dirty="0" smtClean="0"/>
              <a:t>проект = неизвестность </a:t>
            </a:r>
            <a:r>
              <a:rPr lang="en-US" dirty="0" smtClean="0"/>
              <a:t>^</a:t>
            </a:r>
            <a:r>
              <a:rPr lang="ru-RU" dirty="0" smtClean="0"/>
              <a:t>3</a:t>
            </a:r>
            <a:endParaRPr lang="en-US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Что же делать?</a:t>
            </a:r>
          </a:p>
          <a:p>
            <a:r>
              <a:rPr lang="ru-RU" dirty="0" smtClean="0"/>
              <a:t>Структурировать</a:t>
            </a:r>
          </a:p>
          <a:p>
            <a:r>
              <a:rPr lang="ru-RU" dirty="0" smtClean="0"/>
              <a:t>Планировать</a:t>
            </a:r>
          </a:p>
          <a:p>
            <a:pPr marL="0" indent="0">
              <a:buNone/>
            </a:pPr>
            <a:r>
              <a:rPr lang="ru-RU" dirty="0" smtClean="0"/>
              <a:t>Но сначала: определиться с целями</a:t>
            </a:r>
          </a:p>
          <a:p>
            <a:endParaRPr lang="en-US" dirty="0"/>
          </a:p>
          <a:p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BA0065-2473-4D91-9754-1644E92D1C38}" type="datetime1">
              <a:rPr lang="ru-RU" smtClean="0"/>
              <a:t>27.02.2015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20</a:t>
            </a:fld>
            <a:endParaRPr lang="ru-RU" dirty="0"/>
          </a:p>
        </p:txBody>
      </p:sp>
      <p:pic>
        <p:nvPicPr>
          <p:cNvPr id="11266" name="Picture 2" descr="http://fc03.deviantart.net/fs70/f/2012/021/7/8/fancy_philosoraptor_by_thazumi-d4n47b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283" y="1718760"/>
            <a:ext cx="3660816" cy="4235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5231662" y="5699960"/>
            <a:ext cx="33789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hlinkClick r:id="rId3"/>
              </a:rPr>
              <a:t>http://goo.gl/forms/Gk0ZtQwMUl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449189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Читай </a:t>
            </a:r>
            <a:r>
              <a:rPr lang="en-US" dirty="0" smtClean="0"/>
              <a:t>@ </a:t>
            </a:r>
            <a:r>
              <a:rPr lang="ru-RU" dirty="0" smtClean="0"/>
              <a:t>Применяй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45713" y="1889197"/>
            <a:ext cx="10515600" cy="435133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u="sng" dirty="0" smtClean="0"/>
              <a:t>Изучение</a:t>
            </a:r>
            <a:endParaRPr lang="en-US" u="sng" dirty="0" smtClean="0"/>
          </a:p>
          <a:p>
            <a:r>
              <a:rPr lang="ru-RU" dirty="0" smtClean="0"/>
              <a:t>Материалы курса – ссылки будут высланы на </a:t>
            </a:r>
            <a:r>
              <a:rPr lang="en-US" dirty="0" smtClean="0"/>
              <a:t>e-mail</a:t>
            </a:r>
            <a:r>
              <a:rPr lang="ru-RU" dirty="0" smtClean="0"/>
              <a:t>, указанный при регистрации. </a:t>
            </a:r>
            <a:r>
              <a:rPr lang="en-US" dirty="0" smtClean="0">
                <a:latin typeface="Agency FB" panose="020B0503020202020204" pitchFamily="34" charset="0"/>
                <a:hlinkClick r:id="rId2"/>
              </a:rPr>
              <a:t>http://goo.gl/forms/</a:t>
            </a:r>
            <a:r>
              <a:rPr lang="en-US" sz="4400" dirty="0" smtClean="0">
                <a:latin typeface="Agency FB" panose="020B0503020202020204" pitchFamily="34" charset="0"/>
                <a:hlinkClick r:id="rId2"/>
              </a:rPr>
              <a:t>S2Ha34qyg6</a:t>
            </a:r>
            <a:endParaRPr lang="ru-RU" sz="4400" dirty="0" smtClean="0"/>
          </a:p>
          <a:p>
            <a:pPr marL="228600" lvl="1">
              <a:spcBef>
                <a:spcPts val="1000"/>
              </a:spcBef>
            </a:pPr>
            <a:r>
              <a:rPr lang="ru-RU" sz="2800" dirty="0" smtClean="0"/>
              <a:t>Управление проектами разработки ПО</a:t>
            </a:r>
            <a:r>
              <a:rPr lang="ru-RU" dirty="0" smtClean="0"/>
              <a:t>: </a:t>
            </a:r>
            <a:r>
              <a:rPr lang="en-US" dirty="0">
                <a:hlinkClick r:id="rId3"/>
              </a:rPr>
              <a:t>http://citforum.ru/SE/project/arkhipenkov_lectures</a:t>
            </a:r>
            <a:r>
              <a:rPr lang="en-US" dirty="0" smtClean="0">
                <a:hlinkClick r:id="rId3"/>
              </a:rPr>
              <a:t>/</a:t>
            </a:r>
            <a:endParaRPr lang="ru-RU" dirty="0" smtClean="0"/>
          </a:p>
          <a:p>
            <a:r>
              <a:rPr lang="ru-RU" dirty="0" smtClean="0"/>
              <a:t>Основные практики разработки и управления – </a:t>
            </a:r>
            <a:br>
              <a:rPr lang="ru-RU" dirty="0" smtClean="0"/>
            </a:br>
            <a:r>
              <a:rPr lang="ru-RU" dirty="0" smtClean="0"/>
              <a:t>на уровне понимания основных идей и различий </a:t>
            </a:r>
            <a:r>
              <a:rPr lang="en-US" dirty="0" smtClean="0"/>
              <a:t>(</a:t>
            </a:r>
            <a:r>
              <a:rPr lang="en-US" dirty="0" err="1" smtClean="0"/>
              <a:t>en.wiki</a:t>
            </a:r>
            <a:r>
              <a:rPr lang="en-US" dirty="0" smtClean="0"/>
              <a:t>)</a:t>
            </a:r>
            <a:endParaRPr lang="ru-RU" dirty="0" smtClean="0"/>
          </a:p>
          <a:p>
            <a:pPr marL="0" lvl="1" indent="0">
              <a:spcBef>
                <a:spcPts val="1000"/>
              </a:spcBef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u="sng" dirty="0" smtClean="0"/>
              <a:t>Упражнения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МиниПроект1: Улучшите свой рабочий процесс (</a:t>
            </a:r>
            <a:r>
              <a:rPr lang="en-US" dirty="0" smtClean="0"/>
              <a:t>PDCA)</a:t>
            </a:r>
            <a:endParaRPr lang="ru-RU" dirty="0" smtClean="0"/>
          </a:p>
          <a:p>
            <a:pPr lvl="1"/>
            <a:r>
              <a:rPr lang="en-US" dirty="0" smtClean="0">
                <a:hlinkClick r:id="rId4"/>
              </a:rPr>
              <a:t>http://goo.gl/forms/3TY6xoQcLN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r>
              <a:rPr lang="ru-RU" sz="3300" dirty="0" smtClean="0"/>
              <a:t>Инициация </a:t>
            </a:r>
            <a:r>
              <a:rPr lang="ru-RU" sz="3300" dirty="0" err="1" smtClean="0"/>
              <a:t>МегаПроекта</a:t>
            </a:r>
            <a:r>
              <a:rPr lang="ru-RU" sz="3300" dirty="0" smtClean="0"/>
              <a:t>  </a:t>
            </a:r>
            <a:r>
              <a:rPr lang="en-US" sz="3300" dirty="0">
                <a:hlinkClick r:id="rId5"/>
              </a:rPr>
              <a:t>http://</a:t>
            </a:r>
            <a:r>
              <a:rPr lang="en-US" sz="3300" dirty="0" smtClean="0">
                <a:hlinkClick r:id="rId5"/>
              </a:rPr>
              <a:t>goo.gl/forms/Gk0ZtQwMUl</a:t>
            </a:r>
            <a:endParaRPr lang="ru-RU" sz="3300" dirty="0" smtClean="0"/>
          </a:p>
          <a:p>
            <a:pPr lvl="1"/>
            <a:r>
              <a:rPr lang="ru-RU" sz="2900" dirty="0" smtClean="0"/>
              <a:t>Сформулировать цели</a:t>
            </a:r>
            <a:r>
              <a:rPr lang="en-US" sz="2900" dirty="0" smtClean="0"/>
              <a:t> (</a:t>
            </a:r>
            <a:r>
              <a:rPr lang="en-US" sz="2900" dirty="0" err="1" smtClean="0"/>
              <a:t>SMARTer</a:t>
            </a:r>
            <a:r>
              <a:rPr lang="en-US" sz="2900" dirty="0" smtClean="0"/>
              <a:t>!)</a:t>
            </a:r>
            <a:r>
              <a:rPr lang="ru-RU" sz="2900" dirty="0" smtClean="0"/>
              <a:t> </a:t>
            </a:r>
          </a:p>
          <a:p>
            <a:pPr lvl="1"/>
            <a:r>
              <a:rPr lang="ru-RU" sz="2900" dirty="0" smtClean="0"/>
              <a:t>Какие задачи и риски «видно» по основным доменам управления?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Бонус: Календарь на год – оценить доступные ресурсы и риски (фото </a:t>
            </a:r>
            <a:r>
              <a:rPr lang="en-US" dirty="0" smtClean="0"/>
              <a:t>#</a:t>
            </a:r>
            <a:r>
              <a:rPr lang="en-US" dirty="0" err="1" smtClean="0"/>
              <a:t>RnDm</a:t>
            </a:r>
            <a:r>
              <a:rPr lang="en-US" dirty="0" smtClean="0"/>
              <a:t>)</a:t>
            </a:r>
          </a:p>
        </p:txBody>
      </p:sp>
      <p:pic>
        <p:nvPicPr>
          <p:cNvPr id="1026" name="Picture 2" descr="http://youressence.info/templates/newway/images/kniga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3550" y="980304"/>
            <a:ext cx="3186463" cy="1536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thumbs.dreamstime.com/t/%D0%BA-%D1%8E%D1%87-43114026.jpg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8453" y="3629425"/>
            <a:ext cx="1284294" cy="1712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D53B1-8F3F-4BCF-ACC3-55955383C5FF}" type="datetime1">
              <a:rPr lang="ru-RU" smtClean="0"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21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11496" y="6020738"/>
            <a:ext cx="2097356" cy="301892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208504" y="5987018"/>
            <a:ext cx="72029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!!! </a:t>
            </a:r>
            <a:r>
              <a:rPr lang="ru-RU" dirty="0" smtClean="0">
                <a:solidFill>
                  <a:srgbClr val="FF0000"/>
                </a:solidFill>
              </a:rPr>
              <a:t>Вопросы и уточнения</a:t>
            </a:r>
            <a:r>
              <a:rPr lang="en-US" dirty="0" smtClean="0">
                <a:solidFill>
                  <a:srgbClr val="FF0000"/>
                </a:solidFill>
              </a:rPr>
              <a:t> – </a:t>
            </a:r>
            <a:r>
              <a:rPr lang="ru-RU" dirty="0" smtClean="0">
                <a:solidFill>
                  <a:srgbClr val="FF0000"/>
                </a:solidFill>
              </a:rPr>
              <a:t>на почту, тема должна начинаться с «</a:t>
            </a:r>
            <a:r>
              <a:rPr lang="en-US" dirty="0" err="1" smtClean="0">
                <a:solidFill>
                  <a:srgbClr val="FF0000"/>
                </a:solidFill>
              </a:rPr>
              <a:t>RnDm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r>
              <a:rPr lang="ru-RU" dirty="0" smtClean="0">
                <a:solidFill>
                  <a:srgbClr val="FF0000"/>
                </a:solidFill>
              </a:rPr>
              <a:t>»</a:t>
            </a: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898526" y="3720012"/>
            <a:ext cx="314246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u="sng" dirty="0" smtClean="0">
                <a:solidFill>
                  <a:schemeClr val="bg1">
                    <a:lumMod val="50000"/>
                  </a:schemeClr>
                </a:solidFill>
              </a:rPr>
              <a:t>Полезные сообщества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Материалы </a:t>
            </a:r>
            <a:r>
              <a:rPr lang="en-US" dirty="0" err="1" smtClean="0">
                <a:solidFill>
                  <a:schemeClr val="bg1">
                    <a:lumMod val="50000"/>
                  </a:schemeClr>
                </a:solidFill>
              </a:rPr>
              <a:t>StratoPlan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  <a:hlinkClick r:id="rId9"/>
              </a:rPr>
              <a:t>http://habrahabr.ru/company/stratoplan/</a:t>
            </a:r>
            <a:endParaRPr lang="ru-RU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bg1">
                    <a:lumMod val="50000"/>
                  </a:schemeClr>
                </a:solidFill>
              </a:rPr>
              <a:t>http://www.projectprofy.ru/</a:t>
            </a:r>
            <a:endParaRPr lang="ru-RU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003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Бонус: чем каждый из вас располагает?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5239871" cy="435133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Впереди 1 год времени</a:t>
            </a:r>
          </a:p>
          <a:p>
            <a:r>
              <a:rPr lang="ru-RU" dirty="0" smtClean="0"/>
              <a:t>Известны «жесткие» события</a:t>
            </a:r>
          </a:p>
          <a:p>
            <a:pPr lvl="1"/>
            <a:r>
              <a:rPr lang="ru-RU" dirty="0" smtClean="0"/>
              <a:t>ДР, праздники/отъезды</a:t>
            </a:r>
          </a:p>
          <a:p>
            <a:pPr lvl="1"/>
            <a:r>
              <a:rPr lang="ru-RU" dirty="0" smtClean="0"/>
              <a:t>Сессии/горячие дни на работе</a:t>
            </a:r>
          </a:p>
          <a:p>
            <a:r>
              <a:rPr lang="ru-RU" dirty="0" smtClean="0"/>
              <a:t>Обязательно запланируйте</a:t>
            </a:r>
          </a:p>
          <a:p>
            <a:pPr lvl="1"/>
            <a:r>
              <a:rPr lang="ru-RU" dirty="0" smtClean="0"/>
              <a:t>Отпуск/Отдых в каникулы</a:t>
            </a:r>
          </a:p>
          <a:p>
            <a:pPr lvl="1"/>
            <a:r>
              <a:rPr lang="ru-RU" dirty="0" smtClean="0"/>
              <a:t>Что-то для отвлечения</a:t>
            </a:r>
          </a:p>
          <a:p>
            <a:pPr lvl="2"/>
            <a:r>
              <a:rPr lang="ru-RU" dirty="0" smtClean="0"/>
              <a:t>Например Прочитать 12 книг</a:t>
            </a:r>
          </a:p>
          <a:p>
            <a:r>
              <a:rPr lang="ru-RU" dirty="0" smtClean="0"/>
              <a:t>В итоге останется ваш доступный ресурс – можно учесть при планировании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B1E2-220C-46B2-B89F-88A4CDB8205C}" type="datetime1">
              <a:rPr lang="ru-RU" smtClean="0"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22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2150" y="1690688"/>
            <a:ext cx="5676900" cy="424815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10480" y="5913903"/>
            <a:ext cx="6906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* Делать руками. Из бумаги А1/А0. Шаблона - нет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9" name="Picture 4" descr="http://thumbs.dreamstime.com/t/%D0%BA-%D1%8E%D1%87-43114026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17608">
            <a:off x="-85141" y="1435200"/>
            <a:ext cx="1284294" cy="1712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11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Зачем </a:t>
            </a:r>
            <a:r>
              <a:rPr lang="ru-RU" sz="3600" dirty="0" smtClean="0">
                <a:solidFill>
                  <a:schemeClr val="bg1">
                    <a:lumMod val="65000"/>
                  </a:schemeClr>
                </a:solidFill>
              </a:rPr>
              <a:t>(я делаю)</a:t>
            </a:r>
            <a:r>
              <a:rPr lang="ru-RU" dirty="0" smtClean="0"/>
              <a:t> этот курс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7674734" cy="4351338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Объяснить (понять) причинно-следственные зависимости организации сложной системы</a:t>
            </a:r>
          </a:p>
          <a:p>
            <a:pPr lvl="1"/>
            <a:r>
              <a:rPr lang="ru-RU" dirty="0" smtClean="0"/>
              <a:t>Люди</a:t>
            </a:r>
          </a:p>
          <a:p>
            <a:pPr lvl="1"/>
            <a:r>
              <a:rPr lang="ru-RU" dirty="0" smtClean="0"/>
              <a:t>Ограничения </a:t>
            </a:r>
          </a:p>
          <a:p>
            <a:pPr lvl="1"/>
            <a:r>
              <a:rPr lang="ru-RU" dirty="0" smtClean="0"/>
              <a:t>Результат, цель</a:t>
            </a:r>
          </a:p>
          <a:p>
            <a:r>
              <a:rPr lang="ru-RU" dirty="0" smtClean="0"/>
              <a:t>Вооружиться</a:t>
            </a:r>
            <a:r>
              <a:rPr lang="en-US" dirty="0" smtClean="0"/>
              <a:t> </a:t>
            </a:r>
            <a:r>
              <a:rPr lang="ru-RU" dirty="0" smtClean="0"/>
              <a:t>и проверить («заточить топоры») </a:t>
            </a:r>
          </a:p>
          <a:p>
            <a:pPr lvl="1"/>
            <a:r>
              <a:rPr lang="ru-RU" dirty="0" smtClean="0"/>
              <a:t>Новые и максимально адекватные </a:t>
            </a:r>
            <a:r>
              <a:rPr lang="ru-RU" b="1" dirty="0" smtClean="0"/>
              <a:t>знания</a:t>
            </a:r>
          </a:p>
          <a:p>
            <a:pPr lvl="1"/>
            <a:r>
              <a:rPr lang="ru-RU" dirty="0" smtClean="0"/>
              <a:t>Техники и их корректное применение</a:t>
            </a:r>
          </a:p>
          <a:p>
            <a:r>
              <a:rPr lang="ru-RU" dirty="0" smtClean="0"/>
              <a:t>Научить, подготовить к </a:t>
            </a:r>
            <a:r>
              <a:rPr lang="ru-RU" strike="sngStrike" dirty="0" smtClean="0"/>
              <a:t>работе</a:t>
            </a:r>
            <a:r>
              <a:rPr lang="ru-RU" dirty="0" smtClean="0"/>
              <a:t> жизни</a:t>
            </a:r>
          </a:p>
          <a:p>
            <a:pPr lvl="1"/>
            <a:r>
              <a:rPr lang="ru-RU" dirty="0" smtClean="0"/>
              <a:t>Польза здесь и сейчас</a:t>
            </a:r>
          </a:p>
          <a:p>
            <a:pPr lvl="1"/>
            <a:r>
              <a:rPr lang="ru-RU" dirty="0" smtClean="0"/>
              <a:t>Подготовка к самостоятельной работе, работе в коллективе</a:t>
            </a:r>
          </a:p>
          <a:p>
            <a:pPr lvl="1"/>
            <a:r>
              <a:rPr lang="ru-RU" dirty="0" smtClean="0"/>
              <a:t>Заставить вас думать и использовать знания</a:t>
            </a:r>
          </a:p>
          <a:p>
            <a:pPr lvl="2"/>
            <a:r>
              <a:rPr lang="ru-RU" dirty="0" smtClean="0"/>
              <a:t>Большую часть того о чём мы будем говорить – вы уже знаете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499A63-C808-45E8-896E-7D07B67FD05E}" type="datetime1">
              <a:rPr lang="ru-RU" smtClean="0"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3</a:t>
            </a:fld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7879976" y="1825627"/>
            <a:ext cx="2339604" cy="2396750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Исследования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9565342" y="1913684"/>
            <a:ext cx="2626658" cy="2545602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Разработка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8368461" y="3321424"/>
            <a:ext cx="2837329" cy="2656353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Управление проектами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9464761" y="4966734"/>
            <a:ext cx="644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00B050"/>
                </a:solidFill>
              </a:rPr>
              <a:t>+</a:t>
            </a:r>
            <a:endParaRPr lang="ru-RU" sz="7200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282736" y="1949916"/>
            <a:ext cx="644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00B050"/>
                </a:solidFill>
              </a:rPr>
              <a:t>+</a:t>
            </a:r>
            <a:endParaRPr lang="ru-RU" sz="7200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56768" y="1690688"/>
            <a:ext cx="644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00B050"/>
                </a:solidFill>
              </a:rPr>
              <a:t>+</a:t>
            </a:r>
            <a:endParaRPr lang="ru-RU" sz="7200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654579" y="1861867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rgbClr val="0070C0"/>
                </a:solidFill>
              </a:rPr>
              <a:t>?</a:t>
            </a:r>
            <a:endParaRPr lang="ru-RU" sz="7200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84624" y="3186485"/>
            <a:ext cx="612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rgbClr val="0070C0"/>
                </a:solidFill>
              </a:rPr>
              <a:t>?</a:t>
            </a:r>
            <a:endParaRPr lang="ru-RU" sz="7200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057453" y="3481869"/>
            <a:ext cx="12511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solidFill>
                  <a:srgbClr val="0070C0"/>
                </a:solidFill>
              </a:rPr>
              <a:t>+?</a:t>
            </a:r>
            <a:endParaRPr lang="ru-RU" sz="7200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642695" y="2848079"/>
            <a:ext cx="46679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FF0000"/>
                </a:solidFill>
              </a:rPr>
              <a:t>-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13920" y="4743822"/>
            <a:ext cx="644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00B050"/>
                </a:solidFill>
              </a:rPr>
              <a:t>+</a:t>
            </a:r>
            <a:endParaRPr lang="ru-RU" sz="7200" dirty="0">
              <a:solidFill>
                <a:srgbClr val="00B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563079" y="4520910"/>
            <a:ext cx="644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00B050"/>
                </a:solidFill>
              </a:rPr>
              <a:t>+</a:t>
            </a:r>
            <a:endParaRPr lang="ru-RU" sz="7200" dirty="0">
              <a:solidFill>
                <a:srgbClr val="00B05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571143" y="2290852"/>
            <a:ext cx="64472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rgbClr val="00B050"/>
                </a:solidFill>
              </a:rPr>
              <a:t>+</a:t>
            </a:r>
            <a:endParaRPr lang="ru-RU" sz="72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25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Организация курса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Давайте познакомимся</a:t>
            </a:r>
            <a:r>
              <a:rPr lang="ru-RU" sz="3600" dirty="0" smtClean="0"/>
              <a:t> </a:t>
            </a:r>
            <a:r>
              <a:rPr lang="en-US" sz="3600" dirty="0">
                <a:latin typeface="Agency FB" panose="020B0503020202020204" pitchFamily="34" charset="0"/>
                <a:hlinkClick r:id="rId2"/>
              </a:rPr>
              <a:t>http://</a:t>
            </a:r>
            <a:r>
              <a:rPr lang="en-US" sz="3600" dirty="0" smtClean="0">
                <a:latin typeface="Agency FB" panose="020B0503020202020204" pitchFamily="34" charset="0"/>
                <a:hlinkClick r:id="rId2"/>
              </a:rPr>
              <a:t>goo.gl/forms/</a:t>
            </a:r>
            <a:r>
              <a:rPr lang="en-US" sz="5400" dirty="0" smtClean="0">
                <a:latin typeface="Agency FB" panose="020B0503020202020204" pitchFamily="34" charset="0"/>
                <a:hlinkClick r:id="rId2"/>
              </a:rPr>
              <a:t>S2Ha34qyg6</a:t>
            </a:r>
            <a:endParaRPr lang="ru-RU" sz="5400" dirty="0" smtClean="0"/>
          </a:p>
          <a:p>
            <a:r>
              <a:rPr lang="ru-RU" dirty="0" smtClean="0"/>
              <a:t>Расскажите свою цель посещения курса </a:t>
            </a:r>
            <a:r>
              <a:rPr lang="en-US" dirty="0" smtClean="0"/>
              <a:t>#</a:t>
            </a:r>
            <a:r>
              <a:rPr lang="en-US" dirty="0" err="1" smtClean="0"/>
              <a:t>RnDm</a:t>
            </a:r>
            <a:endParaRPr lang="ru-RU" dirty="0" smtClean="0"/>
          </a:p>
          <a:p>
            <a:r>
              <a:rPr lang="ru-RU" dirty="0" smtClean="0"/>
              <a:t>Семинары</a:t>
            </a:r>
          </a:p>
          <a:p>
            <a:pPr lvl="1"/>
            <a:r>
              <a:rPr lang="ru-RU" dirty="0" smtClean="0"/>
              <a:t>Упражнения</a:t>
            </a:r>
          </a:p>
          <a:p>
            <a:pPr lvl="2"/>
            <a:r>
              <a:rPr lang="ru-RU" dirty="0" smtClean="0"/>
              <a:t>Доступ в Интернет (достаточно – </a:t>
            </a:r>
            <a:r>
              <a:rPr lang="ru-RU" dirty="0" err="1" smtClean="0"/>
              <a:t>умнофон</a:t>
            </a:r>
            <a:r>
              <a:rPr lang="ru-RU" dirty="0" smtClean="0"/>
              <a:t>)</a:t>
            </a:r>
          </a:p>
          <a:p>
            <a:pPr lvl="1"/>
            <a:r>
              <a:rPr lang="ru-RU" dirty="0" smtClean="0"/>
              <a:t>Конспекты/тезисы</a:t>
            </a:r>
            <a:endParaRPr lang="en-US" dirty="0" smtClean="0"/>
          </a:p>
          <a:p>
            <a:r>
              <a:rPr lang="ru-RU" dirty="0" smtClean="0"/>
              <a:t>Управление вашими мини- и мега- проектами</a:t>
            </a:r>
          </a:p>
          <a:p>
            <a:pPr lvl="1"/>
            <a:r>
              <a:rPr lang="ru-RU" dirty="0" smtClean="0"/>
              <a:t>Еженедельный отчет о статусе проектов</a:t>
            </a:r>
          </a:p>
          <a:p>
            <a:r>
              <a:rPr lang="ru-RU" dirty="0" smtClean="0"/>
              <a:t>Саморазвитие</a:t>
            </a:r>
          </a:p>
          <a:p>
            <a:pPr lvl="1"/>
            <a:r>
              <a:rPr lang="ru-RU" dirty="0" smtClean="0"/>
              <a:t>Чтение, использование техник из литературы</a:t>
            </a:r>
          </a:p>
          <a:p>
            <a:pPr lvl="1"/>
            <a:r>
              <a:rPr lang="ru-RU" dirty="0" smtClean="0"/>
              <a:t>Упоминание в статусах/постах </a:t>
            </a:r>
          </a:p>
          <a:p>
            <a:endParaRPr lang="ru-RU" dirty="0" smtClean="0"/>
          </a:p>
          <a:p>
            <a:pPr lvl="1"/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CB24D-0628-46B3-A5D7-3DE346452764}" type="datetime1">
              <a:rPr lang="ru-RU" smtClean="0"/>
              <a:t>02.03.2015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4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8955741" y="38862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539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Объясните мне: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ru-RU" sz="6000" dirty="0" smtClean="0">
                <a:latin typeface="Comic Sans MS" panose="030F0702030302020204" pitchFamily="66" charset="0"/>
              </a:rPr>
              <a:t>Что такое «</a:t>
            </a:r>
            <a:r>
              <a:rPr lang="ru-RU" sz="9600" dirty="0" smtClean="0">
                <a:latin typeface="Comic Sans MS" panose="030F0702030302020204" pitchFamily="66" charset="0"/>
              </a:rPr>
              <a:t>проект</a:t>
            </a:r>
            <a:r>
              <a:rPr lang="ru-RU" sz="6000" dirty="0" smtClean="0">
                <a:latin typeface="Comic Sans MS" panose="030F0702030302020204" pitchFamily="66" charset="0"/>
              </a:rPr>
              <a:t>»??</a:t>
            </a:r>
            <a:endParaRPr lang="ru-RU" sz="6000" dirty="0">
              <a:latin typeface="Comic Sans MS" panose="030F0702030302020204" pitchFamily="66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187D1F-C100-4629-B5DF-0C327654E00B}" type="datetime1">
              <a:rPr lang="ru-RU" smtClean="0"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129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Понятие проект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Цель</a:t>
            </a:r>
          </a:p>
          <a:p>
            <a:r>
              <a:rPr lang="ru-RU" dirty="0" smtClean="0"/>
              <a:t>Ограничения</a:t>
            </a:r>
          </a:p>
          <a:p>
            <a:pPr lvl="1"/>
            <a:r>
              <a:rPr lang="ru-RU" dirty="0" smtClean="0"/>
              <a:t>Сроки</a:t>
            </a:r>
          </a:p>
          <a:p>
            <a:pPr lvl="1"/>
            <a:r>
              <a:rPr lang="ru-RU" dirty="0" smtClean="0"/>
              <a:t>Ресурсы</a:t>
            </a:r>
          </a:p>
          <a:p>
            <a:pPr lvl="1"/>
            <a:r>
              <a:rPr lang="ru-RU" dirty="0" smtClean="0"/>
              <a:t>Цели</a:t>
            </a:r>
          </a:p>
          <a:p>
            <a:r>
              <a:rPr lang="ru-RU" dirty="0" smtClean="0"/>
              <a:t>Процессы</a:t>
            </a:r>
          </a:p>
          <a:p>
            <a:r>
              <a:rPr lang="ru-RU" dirty="0" smtClean="0"/>
              <a:t>Риск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A4113-5342-4E6D-B22F-6F4AE48EF74D}" type="datetime1">
              <a:rPr lang="ru-RU" smtClean="0"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6</a:t>
            </a:fld>
            <a:endParaRPr lang="ru-RU"/>
          </a:p>
        </p:txBody>
      </p:sp>
      <p:cxnSp>
        <p:nvCxnSpPr>
          <p:cNvPr id="8" name="Прямая со стрелкой 7"/>
          <p:cNvCxnSpPr/>
          <p:nvPr/>
        </p:nvCxnSpPr>
        <p:spPr>
          <a:xfrm flipV="1">
            <a:off x="5135120" y="2644186"/>
            <a:ext cx="3765177" cy="416859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988286" y="2182970"/>
            <a:ext cx="1231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Б</a:t>
            </a:r>
            <a:endParaRPr lang="ru-RU" sz="5400" dirty="0">
              <a:solidFill>
                <a:schemeClr val="accent5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34215" y="2779123"/>
            <a:ext cx="12314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chemeClr val="accent5">
                    <a:lumMod val="75000"/>
                  </a:schemeClr>
                </a:solidFill>
                <a:latin typeface="Arial Black" panose="020B0A04020102020204" pitchFamily="34" charset="0"/>
              </a:rPr>
              <a:t>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725093" y="3556263"/>
            <a:ext cx="4526386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err="1" smtClean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Прое́кт</a:t>
            </a:r>
            <a:r>
              <a:rPr lang="ru-RU" sz="2000" b="0" i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 (от </a:t>
            </a:r>
            <a:r>
              <a:rPr lang="ru-RU" sz="2000" b="0" i="1" u="none" strike="noStrike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hlinkClick r:id="rId2" tooltip="Латинский язык"/>
              </a:rPr>
              <a:t>лат.</a:t>
            </a:r>
            <a:r>
              <a:rPr lang="ru-RU" sz="2000" b="0" i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sz="2000" b="0" i="1" dirty="0" err="1" smtClean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projectus</a:t>
            </a:r>
            <a:r>
              <a:rPr lang="ru-RU" sz="2000" b="0" i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 — брошенный вперёд, выступающий, выдающийся вперёд</a:t>
            </a:r>
            <a:r>
              <a:rPr lang="ru-RU" sz="1600" b="0" i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) — </a:t>
            </a:r>
            <a:r>
              <a:rPr lang="ru-RU" sz="1400" b="0" i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замысел, идея, образ, воплощённые в форму описания, обоснования, расчётов, чертежей, раскрывающих сущность замысла и возможность его практической </a:t>
            </a:r>
            <a:r>
              <a:rPr lang="ru-RU" sz="1400" b="0" i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реализации</a:t>
            </a:r>
            <a:r>
              <a:rPr lang="ru-RU" sz="1400" b="0" i="1" u="none" strike="noStrike" baseline="30000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hlinkClick r:id="rId3"/>
              </a:rPr>
              <a:t>[1</a:t>
            </a:r>
            <a:r>
              <a:rPr lang="ru-RU" b="0" i="1" u="none" strike="noStrike" baseline="30000" dirty="0" smtClean="0">
                <a:solidFill>
                  <a:srgbClr val="7030A0"/>
                </a:solidFill>
                <a:effectLst/>
                <a:latin typeface="Arial" panose="020B0604020202020204" pitchFamily="34" charset="0"/>
                <a:hlinkClick r:id="rId3"/>
              </a:rPr>
              <a:t>]</a:t>
            </a:r>
            <a:r>
              <a:rPr lang="ru-RU" b="0" i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algn="r"/>
            <a:r>
              <a:rPr lang="en-US" i="1" dirty="0" smtClean="0">
                <a:solidFill>
                  <a:srgbClr val="7030A0"/>
                </a:solidFill>
                <a:latin typeface="Arial" panose="020B0604020202020204" pitchFamily="34" charset="0"/>
              </a:rPr>
              <a:t>Wikipedia</a:t>
            </a:r>
            <a:endParaRPr lang="ru-RU" i="1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908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Проект – как концепция управления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Выполнение рутинных задач</a:t>
            </a:r>
          </a:p>
          <a:p>
            <a:pPr lvl="1"/>
            <a:r>
              <a:rPr lang="ru-RU" dirty="0" smtClean="0"/>
              <a:t>Коммуникации, ….</a:t>
            </a:r>
          </a:p>
          <a:p>
            <a:r>
              <a:rPr lang="ru-RU" dirty="0" smtClean="0"/>
              <a:t>Оценить состояние работ (проекта)</a:t>
            </a:r>
          </a:p>
          <a:p>
            <a:pPr lvl="1"/>
            <a:r>
              <a:rPr lang="ru-RU" dirty="0" smtClean="0"/>
              <a:t>Готовность результатов</a:t>
            </a:r>
          </a:p>
          <a:p>
            <a:pPr lvl="1"/>
            <a:r>
              <a:rPr lang="ru-RU" dirty="0" smtClean="0"/>
              <a:t>Прогресс</a:t>
            </a:r>
          </a:p>
          <a:p>
            <a:pPr lvl="1"/>
            <a:r>
              <a:rPr lang="ru-RU" dirty="0" smtClean="0"/>
              <a:t>Расходование ресурсов</a:t>
            </a:r>
          </a:p>
          <a:p>
            <a:r>
              <a:rPr lang="ru-RU" dirty="0" smtClean="0"/>
              <a:t>Управление изменениями</a:t>
            </a:r>
          </a:p>
          <a:p>
            <a:pPr lvl="1"/>
            <a:r>
              <a:rPr lang="ru-RU" dirty="0" smtClean="0"/>
              <a:t>Корректировка планов</a:t>
            </a:r>
          </a:p>
          <a:p>
            <a:pPr lvl="1"/>
            <a:r>
              <a:rPr lang="ru-RU" dirty="0" smtClean="0"/>
              <a:t>Управление ожиданиями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7B1E2-220C-46B2-B89F-88A4CDB8205C}" type="datetime1">
              <a:rPr lang="ru-RU" smtClean="0"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7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8139955" y="1690688"/>
            <a:ext cx="311523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Проект </a:t>
            </a:r>
            <a:r>
              <a:rPr lang="ru-RU" sz="2000" i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– мероприятие производящее </a:t>
            </a:r>
            <a:r>
              <a:rPr lang="ru-RU" sz="2000" i="1" u="sng" dirty="0" smtClean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уникальный результат </a:t>
            </a:r>
            <a:r>
              <a:rPr lang="ru-RU" sz="2000" i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за ограниченное время</a:t>
            </a:r>
            <a:endParaRPr lang="en-US" sz="2000" i="1" dirty="0" smtClean="0">
              <a:solidFill>
                <a:srgbClr val="7030A0"/>
              </a:solidFill>
              <a:effectLst/>
              <a:latin typeface="Arial" panose="020B0604020202020204" pitchFamily="34" charset="0"/>
            </a:endParaRPr>
          </a:p>
          <a:p>
            <a:pPr algn="r"/>
            <a:r>
              <a:rPr lang="en-US" sz="2000" i="1" dirty="0" smtClean="0">
                <a:solidFill>
                  <a:srgbClr val="7030A0"/>
                </a:solidFill>
                <a:latin typeface="Arial" panose="020B0604020202020204" pitchFamily="34" charset="0"/>
              </a:rPr>
              <a:t>PMI</a:t>
            </a:r>
            <a:endParaRPr lang="ru-RU" i="1" dirty="0" smtClean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158320" y="3608963"/>
            <a:ext cx="42189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Проект </a:t>
            </a:r>
            <a:r>
              <a:rPr lang="ru-RU" sz="2000" i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– </a:t>
            </a:r>
            <a:r>
              <a:rPr lang="ru-RU" sz="2000" i="1" u="sng" dirty="0" smtClean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уникальный набор скоординированных процессов</a:t>
            </a:r>
            <a:r>
              <a:rPr lang="ru-RU" sz="2000" i="1" dirty="0" smtClean="0">
                <a:solidFill>
                  <a:srgbClr val="7030A0"/>
                </a:solidFill>
                <a:effectLst/>
                <a:latin typeface="Arial" panose="020B0604020202020204" pitchFamily="34" charset="0"/>
              </a:rPr>
              <a:t>, каждый из которых имеет начальную и конечную дату, направленных на достижение согласованного результата</a:t>
            </a:r>
          </a:p>
          <a:p>
            <a:pPr algn="r"/>
            <a:r>
              <a:rPr lang="en-US" sz="2000" i="1" dirty="0" smtClean="0">
                <a:solidFill>
                  <a:srgbClr val="7030A0"/>
                </a:solidFill>
                <a:latin typeface="Arial" panose="020B0604020202020204" pitchFamily="34" charset="0"/>
              </a:rPr>
              <a:t>ISO 21500</a:t>
            </a:r>
            <a:endParaRPr lang="ru-RU" i="1" dirty="0" smtClean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421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6051176" y="1855578"/>
            <a:ext cx="5997388" cy="386439"/>
          </a:xfrm>
          <a:prstGeom prst="rect">
            <a:avLst/>
          </a:prstGeom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Продажи Продукт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Проект</a:t>
            </a:r>
            <a:r>
              <a:rPr lang="en-US" dirty="0" smtClean="0"/>
              <a:t> </a:t>
            </a:r>
            <a:r>
              <a:rPr lang="ru-RU" dirty="0" smtClean="0"/>
              <a:t>в организации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Проект как </a:t>
            </a:r>
            <a:br>
              <a:rPr lang="ru-RU" dirty="0" smtClean="0"/>
            </a:br>
            <a:r>
              <a:rPr lang="ru-RU" dirty="0" smtClean="0"/>
              <a:t>поступательное развитие</a:t>
            </a:r>
          </a:p>
          <a:p>
            <a:pPr lvl="1"/>
            <a:r>
              <a:rPr lang="ru-RU" dirty="0" smtClean="0"/>
              <a:t>Продуктов</a:t>
            </a:r>
          </a:p>
          <a:p>
            <a:pPr lvl="1"/>
            <a:r>
              <a:rPr lang="ru-RU" dirty="0" smtClean="0"/>
              <a:t>Организации </a:t>
            </a:r>
          </a:p>
          <a:p>
            <a:r>
              <a:rPr lang="ru-RU" dirty="0" smtClean="0"/>
              <a:t>Откуда появляются проекты</a:t>
            </a:r>
          </a:p>
          <a:p>
            <a:pPr lvl="1"/>
            <a:r>
              <a:rPr lang="ru-RU" dirty="0" smtClean="0"/>
              <a:t>Драйверы развития, снятие рисков</a:t>
            </a:r>
          </a:p>
          <a:p>
            <a:pPr lvl="1"/>
            <a:r>
              <a:rPr lang="ru-RU" dirty="0" smtClean="0"/>
              <a:t>Портфели проектов</a:t>
            </a:r>
          </a:p>
          <a:p>
            <a:pPr lvl="1"/>
            <a:r>
              <a:rPr lang="ru-RU" dirty="0" smtClean="0"/>
              <a:t>Программы проектов</a:t>
            </a:r>
          </a:p>
          <a:p>
            <a:r>
              <a:rPr lang="ru-RU" dirty="0" smtClean="0"/>
              <a:t>Роли в проектах и вокруг них</a:t>
            </a:r>
          </a:p>
          <a:p>
            <a:r>
              <a:rPr lang="ru-RU" dirty="0" smtClean="0"/>
              <a:t>Зрелость практик управления</a:t>
            </a:r>
          </a:p>
          <a:p>
            <a:pPr lvl="1"/>
            <a:endParaRPr lang="ru-RU" dirty="0" smtClean="0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B4E69-B87E-43E8-BD09-02FA4C836855}" type="datetime1">
              <a:rPr lang="ru-RU" smtClean="0"/>
              <a:t>27.02.2015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8</a:t>
            </a:fld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163236" y="2662517"/>
            <a:ext cx="1250576" cy="551329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ПО1 </a:t>
            </a:r>
            <a:r>
              <a:rPr lang="en-US" dirty="0" smtClean="0"/>
              <a:t>v</a:t>
            </a:r>
            <a:r>
              <a:rPr lang="ru-RU" dirty="0" smtClean="0"/>
              <a:t>2</a:t>
            </a:r>
            <a:r>
              <a:rPr lang="en-US" dirty="0" smtClean="0"/>
              <a:t>.0</a:t>
            </a:r>
            <a:endParaRPr lang="ru-RU" dirty="0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7310718" y="3213846"/>
            <a:ext cx="319143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Скругленный прямоугольник 12"/>
          <p:cNvSpPr/>
          <p:nvPr/>
        </p:nvSpPr>
        <p:spPr>
          <a:xfrm>
            <a:off x="10387854" y="2662517"/>
            <a:ext cx="1250576" cy="551329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ПО1 </a:t>
            </a:r>
            <a:r>
              <a:rPr lang="en-US" dirty="0" smtClean="0"/>
              <a:t>v</a:t>
            </a:r>
            <a:r>
              <a:rPr lang="ru-RU" dirty="0" smtClean="0"/>
              <a:t>2</a:t>
            </a:r>
            <a:r>
              <a:rPr lang="en-US" dirty="0" smtClean="0"/>
              <a:t>.</a:t>
            </a:r>
            <a:r>
              <a:rPr lang="ru-RU" dirty="0" smtClean="0"/>
              <a:t>1</a:t>
            </a:r>
            <a:endParaRPr lang="ru-RU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 flipV="1">
            <a:off x="7597588" y="2931458"/>
            <a:ext cx="2505636" cy="26895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2" name="Скругленный прямоугольник 21"/>
          <p:cNvSpPr/>
          <p:nvPr/>
        </p:nvSpPr>
        <p:spPr>
          <a:xfrm>
            <a:off x="9251577" y="3537604"/>
            <a:ext cx="1398494" cy="551329"/>
          </a:xfrm>
          <a:prstGeom prst="round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БЗ для ПО1 </a:t>
            </a:r>
            <a:r>
              <a:rPr lang="en-US" dirty="0" smtClean="0"/>
              <a:t>v1.0</a:t>
            </a:r>
            <a:endParaRPr lang="ru-RU" dirty="0"/>
          </a:p>
        </p:txBody>
      </p:sp>
      <p:cxnSp>
        <p:nvCxnSpPr>
          <p:cNvPr id="23" name="Прямая со стрелкой 22"/>
          <p:cNvCxnSpPr/>
          <p:nvPr/>
        </p:nvCxnSpPr>
        <p:spPr>
          <a:xfrm flipV="1">
            <a:off x="7866529" y="3778621"/>
            <a:ext cx="1371601" cy="34647"/>
          </a:xfrm>
          <a:prstGeom prst="straightConnector1">
            <a:avLst/>
          </a:prstGeom>
          <a:ln w="38100"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069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кстати: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ru-RU" sz="6000" dirty="0" smtClean="0">
                <a:latin typeface="Comic Sans MS" panose="030F0702030302020204" pitchFamily="66" charset="0"/>
              </a:rPr>
              <a:t>«</a:t>
            </a:r>
            <a:r>
              <a:rPr lang="ru-RU" sz="9600" dirty="0" smtClean="0">
                <a:latin typeface="Comic Sans MS" panose="030F0702030302020204" pitchFamily="66" charset="0"/>
              </a:rPr>
              <a:t>исследование</a:t>
            </a:r>
            <a:r>
              <a:rPr lang="ru-RU" sz="6000" dirty="0" smtClean="0">
                <a:latin typeface="Comic Sans MS" panose="030F0702030302020204" pitchFamily="66" charset="0"/>
              </a:rPr>
              <a:t>» - что это?</a:t>
            </a:r>
            <a:endParaRPr lang="ru-RU" sz="6000" dirty="0">
              <a:latin typeface="Comic Sans MS" panose="030F0702030302020204" pitchFamily="66" charset="0"/>
            </a:endParaRP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0BC806-88F5-470C-BE07-ACA0D58F5EF5}" type="datetime1">
              <a:rPr lang="ru-RU" smtClean="0"/>
              <a:t>27.02.2015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Управление проектами исследования и разработки // #RnDm. Качалин Алексей // @kchln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B2643-A8C4-4D27-A6B7-37831186BDD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587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4649</TotalTime>
  <Words>1470</Words>
  <Application>Microsoft Office PowerPoint</Application>
  <PresentationFormat>Широкоэкранный</PresentationFormat>
  <Paragraphs>341</Paragraphs>
  <Slides>22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31" baseType="lpstr">
      <vt:lpstr>Agency FB</vt:lpstr>
      <vt:lpstr>Arial</vt:lpstr>
      <vt:lpstr>Arial Black</vt:lpstr>
      <vt:lpstr>Calibri</vt:lpstr>
      <vt:lpstr>Calibri Light</vt:lpstr>
      <vt:lpstr>Comic Sans MS</vt:lpstr>
      <vt:lpstr>Courier New</vt:lpstr>
      <vt:lpstr>Wingdings</vt:lpstr>
      <vt:lpstr>Office Theme</vt:lpstr>
      <vt:lpstr>Управление проектами исследования и разработки</vt:lpstr>
      <vt:lpstr>О чём мы будем говорить?</vt:lpstr>
      <vt:lpstr>Зачем (я делаю) этот курс</vt:lpstr>
      <vt:lpstr>Организация курса</vt:lpstr>
      <vt:lpstr>Объясните мне:</vt:lpstr>
      <vt:lpstr>Понятие проект</vt:lpstr>
      <vt:lpstr>Проект – как концепция управления</vt:lpstr>
      <vt:lpstr>Проект в организации</vt:lpstr>
      <vt:lpstr>А кстати:</vt:lpstr>
      <vt:lpstr>Что называют исследованием?</vt:lpstr>
      <vt:lpstr>Процесс и процедуры научного исследования</vt:lpstr>
      <vt:lpstr>Как сформулировать цель исследования?</vt:lpstr>
      <vt:lpstr>Пробуем:  Цикл Деминга. Plan-Do-Check-Act</vt:lpstr>
      <vt:lpstr>Ктож программист?</vt:lpstr>
      <vt:lpstr>Дополнительные факторы разработки в промышленности/НИР</vt:lpstr>
      <vt:lpstr>Отраслевые методики управления  разработки ПО</vt:lpstr>
      <vt:lpstr>Разработка ПО: общая модель</vt:lpstr>
      <vt:lpstr>Совместим всё перечисленное:</vt:lpstr>
      <vt:lpstr>Как мы будем планировать ваш RnD-проект?</vt:lpstr>
      <vt:lpstr>Расскажите о вашем МегаПроекте</vt:lpstr>
      <vt:lpstr>Читай @ Применяй</vt:lpstr>
      <vt:lpstr>Бонус: чем каждый из вас располагает?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Kachalin Aleksey</dc:creator>
  <cp:lastModifiedBy>Kachalin Aleksey</cp:lastModifiedBy>
  <cp:revision>63</cp:revision>
  <dcterms:created xsi:type="dcterms:W3CDTF">2015-02-27T07:54:33Z</dcterms:created>
  <dcterms:modified xsi:type="dcterms:W3CDTF">2015-03-02T13:23:33Z</dcterms:modified>
</cp:coreProperties>
</file>